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embeddedFontLst>
    <p:embeddedFont>
      <p:font typeface="Helvetica Neue" panose="02000503000000020004" pitchFamily="2" charset="0"/>
      <p:regular r:id="rId14"/>
      <p:bold r:id="rId15"/>
      <p:italic r:id="rId16"/>
      <p:boldItalic r:id="rId17"/>
    </p:embeddedFont>
    <p:embeddedFont>
      <p:font typeface="Helvetica Neue Light" panose="020004030000000200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3284"/>
  </p:normalViewPr>
  <p:slideViewPr>
    <p:cSldViewPr snapToGrid="0" snapToObjects="1">
      <p:cViewPr varScale="1">
        <p:scale>
          <a:sx n="62" d="100"/>
          <a:sy n="6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07a73ab76_1_2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607a73ab76_1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259" name="Google Shape;259;g607a73ab76_1_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Although young people under the age of 18 make up more than a quarter of the U.S. population, their potential to contribute to societal change is systematically ignored. Our nation is suffering economically, spiritually, creatively and civilly as a result. By the end of the decade the majority of the US population under 18 will be people of color. </a:t>
            </a:r>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Our potential to create community change is significantly decreased when young lives are being unjustly cut short and not allowed to fulfill their optimal health and safety. Our training reinforced that racial equity means improved outcomes for all (not predicted by race) and that communities are more likely to thrive in an equitable society.</a:t>
            </a:r>
            <a:endParaRPr>
              <a:solidFill>
                <a:srgbClr val="333333"/>
              </a:solidFill>
              <a:latin typeface="Arial"/>
              <a:ea typeface="Arial"/>
              <a:cs typeface="Arial"/>
              <a:sym typeface="Arial"/>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Revolution (social change) is not top-down. It starts from the bottom, the most marginalized, those historically and systematically oppressed. </a:t>
            </a:r>
            <a:endParaRPr>
              <a:solidFill>
                <a:srgbClr val="333333"/>
              </a:solidFill>
              <a:latin typeface="Arial"/>
              <a:ea typeface="Arial"/>
              <a:cs typeface="Arial"/>
              <a:sym typeface="Arial"/>
            </a:endParaRPr>
          </a:p>
        </p:txBody>
      </p:sp>
      <p:sp>
        <p:nvSpPr>
          <p:cNvPr id="197" name="Google Shape;19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1cc6cf4b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Although young people under the age of 18 make up more than a quarter of the U.S. population, their potential to contribute to societal change is systematically ignored. Our nation is suffering economically, spiritually, creatively and civilly as a result. By the end of the decade the majority of the US population under 18 will be people of color. </a:t>
            </a:r>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Our potential to create community change is significantly decreased when young lives are being unjustly cut short and not allowed to fulfill their optimal health and safety. Our training reinforced that racial equity means improved outcomes for all (not predicted by race) and that communities are more likely to thrive in an equitable society.</a:t>
            </a:r>
            <a:endParaRPr>
              <a:solidFill>
                <a:srgbClr val="333333"/>
              </a:solidFill>
              <a:latin typeface="Arial"/>
              <a:ea typeface="Arial"/>
              <a:cs typeface="Arial"/>
              <a:sym typeface="Arial"/>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Revolution (social change) is not top-down. It starts from the bottom, the most marginalized, those historically and systematically oppressed. </a:t>
            </a:r>
            <a:endParaRPr>
              <a:solidFill>
                <a:srgbClr val="333333"/>
              </a:solidFill>
              <a:latin typeface="Arial"/>
              <a:ea typeface="Arial"/>
              <a:cs typeface="Arial"/>
              <a:sym typeface="Arial"/>
            </a:endParaRPr>
          </a:p>
        </p:txBody>
      </p:sp>
      <p:sp>
        <p:nvSpPr>
          <p:cNvPr id="209" name="Google Shape;209;g41cc6cf4b0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1cc6cf4b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Although young people under the age of 18 make up more than a quarter of the U.S. population, their potential to contribute to societal change is systematically ignored. Our nation is suffering economically, spiritually, creatively and civilly as a result. By the end of the decade the majority of the US population under 18 will be people of color. </a:t>
            </a:r>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Our potential to create community change is significantly decreased when young lives are being unjustly cut short and not allowed to fulfill their optimal health and safety. Our training reinforced that racial equity means improved outcomes for all (not predicted by race) and that communities are more likely to thrive in an equitable society.</a:t>
            </a:r>
            <a:endParaRPr>
              <a:solidFill>
                <a:srgbClr val="333333"/>
              </a:solidFill>
              <a:latin typeface="Arial"/>
              <a:ea typeface="Arial"/>
              <a:cs typeface="Arial"/>
              <a:sym typeface="Arial"/>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Revolution (social change) is not top-down. It starts from the bottom, the most marginalized, those historically and systematically oppressed. </a:t>
            </a:r>
            <a:endParaRPr>
              <a:solidFill>
                <a:srgbClr val="333333"/>
              </a:solidFill>
              <a:latin typeface="Arial"/>
              <a:ea typeface="Arial"/>
              <a:cs typeface="Arial"/>
              <a:sym typeface="Arial"/>
            </a:endParaRPr>
          </a:p>
        </p:txBody>
      </p:sp>
      <p:sp>
        <p:nvSpPr>
          <p:cNvPr id="218" name="Google Shape;218;g41cc6cf4b0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1cc6cf4b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Although young people under the age of 18 make up more than a quarter of the U.S. population, their potential to contribute to societal change is systematically ignored. Our nation is suffering economically, spiritually, creatively and civilly as a result. By the end of the decade the majority of the US population under 18 will be people of color. </a:t>
            </a:r>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Our potential to create community change is significantly decreased when young lives are being unjustly cut short and not allowed to fulfill their optimal health and safety. Our training reinforced that racial equity means improved outcomes for all (not predicted by race) and that communities are more likely to thrive in an equitable society.</a:t>
            </a:r>
            <a:endParaRPr>
              <a:solidFill>
                <a:srgbClr val="333333"/>
              </a:solidFill>
              <a:latin typeface="Arial"/>
              <a:ea typeface="Arial"/>
              <a:cs typeface="Arial"/>
              <a:sym typeface="Arial"/>
            </a:endParaRPr>
          </a:p>
          <a:p>
            <a:pPr marL="0" lvl="0" indent="0" algn="l" rtl="0">
              <a:spcBef>
                <a:spcPts val="0"/>
              </a:spcBef>
              <a:spcAft>
                <a:spcPts val="0"/>
              </a:spcAft>
              <a:buNone/>
            </a:pPr>
            <a:endParaRPr>
              <a:solidFill>
                <a:srgbClr val="333333"/>
              </a:solidFill>
              <a:latin typeface="Arial"/>
              <a:ea typeface="Arial"/>
              <a:cs typeface="Arial"/>
              <a:sym typeface="Arial"/>
            </a:endParaRPr>
          </a:p>
          <a:p>
            <a:pPr marL="0" lvl="0" indent="0" algn="l" rtl="0">
              <a:spcBef>
                <a:spcPts val="0"/>
              </a:spcBef>
              <a:spcAft>
                <a:spcPts val="0"/>
              </a:spcAft>
              <a:buNone/>
            </a:pPr>
            <a:r>
              <a:rPr lang="en-US">
                <a:solidFill>
                  <a:srgbClr val="333333"/>
                </a:solidFill>
                <a:latin typeface="Arial"/>
                <a:ea typeface="Arial"/>
                <a:cs typeface="Arial"/>
                <a:sym typeface="Arial"/>
              </a:rPr>
              <a:t>Revolution (social change) is not top-down. It starts from the bottom, the most marginalized, those historically and systematically oppressed. </a:t>
            </a:r>
            <a:endParaRPr>
              <a:solidFill>
                <a:srgbClr val="333333"/>
              </a:solidFill>
              <a:latin typeface="Arial"/>
              <a:ea typeface="Arial"/>
              <a:cs typeface="Arial"/>
              <a:sym typeface="Arial"/>
            </a:endParaRPr>
          </a:p>
        </p:txBody>
      </p:sp>
      <p:sp>
        <p:nvSpPr>
          <p:cNvPr id="228" name="Google Shape;228;g41cc6cf4b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07a73ab76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33333"/>
                </a:solidFill>
                <a:latin typeface="Arial"/>
                <a:ea typeface="Arial"/>
                <a:cs typeface="Arial"/>
                <a:sym typeface="Arial"/>
              </a:rPr>
              <a:t>Racism operates in a way that maintains the same unjust power structure that suppresses youth voices. For youth of color, this issue is magnified by the fact that the racial composition of government and non-profit leadership too often does not reflect the communities they are elected or appointed to serve. Empowering youth of color and addressing structural racism elevates the voices of marginalized communities and helps us begin to realize a more balanced power structure.</a:t>
            </a:r>
            <a:endParaRPr sz="1050">
              <a:solidFill>
                <a:srgbClr val="444444"/>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sz="1050">
              <a:solidFill>
                <a:srgbClr val="444444"/>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r>
              <a:rPr lang="en-US" sz="1050">
                <a:solidFill>
                  <a:srgbClr val="444444"/>
                </a:solidFill>
                <a:highlight>
                  <a:srgbClr val="FFFFFF"/>
                </a:highlight>
                <a:latin typeface="Helvetica Neue"/>
                <a:ea typeface="Helvetica Neue"/>
                <a:cs typeface="Helvetica Neue"/>
                <a:sym typeface="Helvetica Neue"/>
              </a:rPr>
              <a:t>Young people’s thoughts and feelings are often overlooked, undermined, or included as a token without being given meaningful weight or consideration. While age certainly brings with it more experience, it does not necessarily bring wisdom, nor does a lack of life experience preclude insight. There are various consequences of relying on an authoritarian, top-down model which assumes that 1. young people do not know enough to be taken seriously, and 2. they need to be “kept under control” until they reach the magical age of adulthood. By lumping young people together, we generalize and fail to offer care that is appropriate, assuming needs instead of getting to know and listening to individuals.</a:t>
            </a:r>
            <a:endParaRPr sz="1050">
              <a:solidFill>
                <a:srgbClr val="444444"/>
              </a:solidFill>
              <a:highlight>
                <a:srgbClr val="FFFFFF"/>
              </a:highlight>
              <a:latin typeface="Helvetica Neue"/>
              <a:ea typeface="Helvetica Neue"/>
              <a:cs typeface="Helvetica Neue"/>
              <a:sym typeface="Helvetica Neue"/>
            </a:endParaRPr>
          </a:p>
          <a:p>
            <a:pPr marL="863600" lvl="0" indent="-295275" algn="l" rtl="0">
              <a:lnSpc>
                <a:spcPct val="115000"/>
              </a:lnSpc>
              <a:spcBef>
                <a:spcPts val="0"/>
              </a:spcBef>
              <a:spcAft>
                <a:spcPts val="0"/>
              </a:spcAft>
              <a:buClr>
                <a:srgbClr val="444444"/>
              </a:buClr>
              <a:buSzPts val="1050"/>
              <a:buFont typeface="Helvetica Neue"/>
              <a:buChar char="●"/>
            </a:pPr>
            <a:r>
              <a:rPr lang="en-US" sz="1050">
                <a:solidFill>
                  <a:srgbClr val="444444"/>
                </a:solidFill>
                <a:highlight>
                  <a:srgbClr val="FFFFFF"/>
                </a:highlight>
                <a:latin typeface="Helvetica Neue"/>
                <a:ea typeface="Helvetica Neue"/>
                <a:cs typeface="Helvetica Neue"/>
                <a:sym typeface="Helvetica Neue"/>
              </a:rPr>
              <a:t>By telling young people what to think and do instead of including them in conversation, we undermine young people’s feelings and intuition, which in turn discourages critical thinking, emotional intelligence, and introspection.</a:t>
            </a:r>
            <a:endParaRPr sz="1050">
              <a:solidFill>
                <a:srgbClr val="444444"/>
              </a:solidFill>
              <a:highlight>
                <a:srgbClr val="FFFFFF"/>
              </a:highlight>
              <a:latin typeface="Helvetica Neue"/>
              <a:ea typeface="Helvetica Neue"/>
              <a:cs typeface="Helvetica Neue"/>
              <a:sym typeface="Helvetica Neue"/>
            </a:endParaRPr>
          </a:p>
          <a:p>
            <a:pPr marL="863600" lvl="0" indent="-295275" algn="l" rtl="0">
              <a:lnSpc>
                <a:spcPct val="115000"/>
              </a:lnSpc>
              <a:spcBef>
                <a:spcPts val="0"/>
              </a:spcBef>
              <a:spcAft>
                <a:spcPts val="0"/>
              </a:spcAft>
              <a:buClr>
                <a:srgbClr val="444444"/>
              </a:buClr>
              <a:buSzPts val="1050"/>
              <a:buFont typeface="Helvetica Neue"/>
              <a:buChar char="●"/>
            </a:pPr>
            <a:r>
              <a:rPr lang="en-US" sz="1050">
                <a:solidFill>
                  <a:srgbClr val="444444"/>
                </a:solidFill>
                <a:highlight>
                  <a:srgbClr val="FFFFFF"/>
                </a:highlight>
                <a:latin typeface="Helvetica Neue"/>
                <a:ea typeface="Helvetica Neue"/>
                <a:cs typeface="Helvetica Neue"/>
                <a:sym typeface="Helvetica Neue"/>
              </a:rPr>
              <a:t>By enforcing lower standards of behaviour for adults than children, we communicate that there are different standards for older and physically stronger people, which means that younger, smaller people can be treated with less respect and bodily autonomy. We teach that there are contexts in which their agency matters less.</a:t>
            </a:r>
            <a:endParaRPr sz="1050">
              <a:solidFill>
                <a:srgbClr val="444444"/>
              </a:solidFill>
              <a:highlight>
                <a:srgbClr val="FFFFFF"/>
              </a:highlight>
              <a:latin typeface="Helvetica Neue"/>
              <a:ea typeface="Helvetica Neue"/>
              <a:cs typeface="Helvetica Neue"/>
              <a:sym typeface="Helvetica Neue"/>
            </a:endParaRPr>
          </a:p>
          <a:p>
            <a:pPr marL="457200" lvl="0" indent="0" algn="l" rtl="0">
              <a:lnSpc>
                <a:spcPct val="115000"/>
              </a:lnSpc>
              <a:spcBef>
                <a:spcPts val="3200"/>
              </a:spcBef>
              <a:spcAft>
                <a:spcPts val="0"/>
              </a:spcAft>
              <a:buNone/>
            </a:pPr>
            <a:r>
              <a:rPr lang="en-US" sz="1050">
                <a:solidFill>
                  <a:srgbClr val="444444"/>
                </a:solidFill>
                <a:highlight>
                  <a:srgbClr val="FFFFFF"/>
                </a:highlight>
                <a:latin typeface="Helvetica Neue"/>
                <a:ea typeface="Helvetica Neue"/>
                <a:cs typeface="Helvetica Neue"/>
                <a:sym typeface="Helvetica Neue"/>
              </a:rPr>
              <a:t>In sum, failing to recognize young people as already being full, autonomous persons provides a poor foundation for youth to take initiative, assert themselves when they feel uncomfortable, and speak up against unjust authority. </a:t>
            </a:r>
            <a:endParaRPr sz="1050">
              <a:solidFill>
                <a:srgbClr val="444444"/>
              </a:solidFill>
              <a:highlight>
                <a:srgbClr val="FFFFFF"/>
              </a:highlight>
              <a:latin typeface="Helvetica Neue"/>
              <a:ea typeface="Helvetica Neue"/>
              <a:cs typeface="Helvetica Neue"/>
              <a:sym typeface="Helvetica Neue"/>
            </a:endParaRPr>
          </a:p>
          <a:p>
            <a:pPr marL="0" lvl="0" indent="0" algn="l" rtl="0">
              <a:lnSpc>
                <a:spcPct val="115000"/>
              </a:lnSpc>
              <a:spcBef>
                <a:spcPts val="3200"/>
              </a:spcBef>
              <a:spcAft>
                <a:spcPts val="0"/>
              </a:spcAft>
              <a:buNone/>
            </a:pPr>
            <a:endParaRPr sz="1050">
              <a:solidFill>
                <a:srgbClr val="444444"/>
              </a:solidFill>
              <a:highlight>
                <a:srgbClr val="FFFFFF"/>
              </a:highlight>
              <a:latin typeface="Helvetica Neue"/>
              <a:ea typeface="Helvetica Neue"/>
              <a:cs typeface="Helvetica Neue"/>
              <a:sym typeface="Helvetica Neue"/>
            </a:endParaRPr>
          </a:p>
          <a:p>
            <a:pPr marL="0" lvl="0" indent="0" algn="l" rtl="0">
              <a:spcBef>
                <a:spcPts val="3200"/>
              </a:spcBef>
              <a:spcAft>
                <a:spcPts val="0"/>
              </a:spcAft>
              <a:buNone/>
            </a:pPr>
            <a:endParaRPr sz="1050">
              <a:solidFill>
                <a:srgbClr val="444444"/>
              </a:solidFill>
              <a:highlight>
                <a:srgbClr val="FFFFFF"/>
              </a:highlight>
              <a:latin typeface="Helvetica Neue"/>
              <a:ea typeface="Helvetica Neue"/>
              <a:cs typeface="Helvetica Neue"/>
              <a:sym typeface="Helvetica Neue"/>
            </a:endParaRPr>
          </a:p>
        </p:txBody>
      </p:sp>
      <p:sp>
        <p:nvSpPr>
          <p:cNvPr id="238" name="Google Shape;238;g607a73ab76_1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07a73ab76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Equitable Recruitment practices</a:t>
            </a:r>
            <a:endParaRPr sz="1050">
              <a:solidFill>
                <a:srgbClr val="444444"/>
              </a:solidFill>
              <a:highlight>
                <a:srgbClr val="FFFFFF"/>
              </a:highlight>
              <a:latin typeface="Helvetica Neue"/>
              <a:ea typeface="Helvetica Neue"/>
              <a:cs typeface="Helvetica Neue"/>
              <a:sym typeface="Helvetica Neue"/>
            </a:endParaRPr>
          </a:p>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There is no substitute for building personal relationships (avoids tokenism, manipulation)</a:t>
            </a:r>
            <a:endParaRPr sz="1050">
              <a:solidFill>
                <a:srgbClr val="444444"/>
              </a:solidFill>
              <a:highlight>
                <a:srgbClr val="FFFFFF"/>
              </a:highlight>
              <a:latin typeface="Helvetica Neue"/>
              <a:ea typeface="Helvetica Neue"/>
              <a:cs typeface="Helvetica Neue"/>
              <a:sym typeface="Helvetica Neue"/>
            </a:endParaRPr>
          </a:p>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Internal organization policies and practices (white dominant culture to liberated work space)</a:t>
            </a:r>
            <a:endParaRPr sz="1050">
              <a:solidFill>
                <a:srgbClr val="444444"/>
              </a:solidFill>
              <a:highlight>
                <a:srgbClr val="FFFFFF"/>
              </a:highlight>
              <a:latin typeface="Helvetica Neue"/>
              <a:ea typeface="Helvetica Neue"/>
              <a:cs typeface="Helvetica Neue"/>
              <a:sym typeface="Helvetica Neue"/>
            </a:endParaRPr>
          </a:p>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How do you handle youth autonomy? When youth do to you what you have trained them to do to others? Challenge</a:t>
            </a:r>
            <a:endParaRPr sz="1050">
              <a:solidFill>
                <a:srgbClr val="444444"/>
              </a:solidFill>
              <a:highlight>
                <a:srgbClr val="FFFFFF"/>
              </a:highlight>
              <a:latin typeface="Helvetica Neue"/>
              <a:ea typeface="Helvetica Neue"/>
              <a:cs typeface="Helvetica Neue"/>
              <a:sym typeface="Helvetica Neue"/>
            </a:endParaRPr>
          </a:p>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Caucusing is important. Builds a practice of truth tellings, vulnerability, and courageous conversations</a:t>
            </a:r>
            <a:endParaRPr sz="1050">
              <a:solidFill>
                <a:srgbClr val="444444"/>
              </a:solidFill>
              <a:highlight>
                <a:srgbClr val="FFFFFF"/>
              </a:highlight>
              <a:latin typeface="Helvetica Neue"/>
              <a:ea typeface="Helvetica Neue"/>
              <a:cs typeface="Helvetica Neue"/>
              <a:sym typeface="Helvetica Neue"/>
            </a:endParaRPr>
          </a:p>
          <a:p>
            <a:pPr marL="457200" lvl="0" indent="-295275" algn="l" rtl="0">
              <a:lnSpc>
                <a:spcPct val="100000"/>
              </a:lnSpc>
              <a:spcBef>
                <a:spcPts val="0"/>
              </a:spcBef>
              <a:spcAft>
                <a:spcPts val="0"/>
              </a:spcAft>
              <a:buClr>
                <a:srgbClr val="444444"/>
              </a:buClr>
              <a:buSzPts val="1050"/>
              <a:buFont typeface="Helvetica Neue"/>
              <a:buAutoNum type="arabicPeriod"/>
            </a:pPr>
            <a:r>
              <a:rPr lang="en-US" sz="1050">
                <a:solidFill>
                  <a:srgbClr val="444444"/>
                </a:solidFill>
                <a:highlight>
                  <a:srgbClr val="FFFFFF"/>
                </a:highlight>
                <a:latin typeface="Helvetica Neue"/>
                <a:ea typeface="Helvetica Neue"/>
                <a:cs typeface="Helvetica Neue"/>
                <a:sym typeface="Helvetica Neue"/>
              </a:rPr>
              <a:t>This is the ultimate question. Are youth on the board?</a:t>
            </a:r>
            <a:endParaRPr sz="1050">
              <a:solidFill>
                <a:srgbClr val="444444"/>
              </a:solidFill>
              <a:highlight>
                <a:srgbClr val="FFFFFF"/>
              </a:highlight>
              <a:latin typeface="Helvetica Neue"/>
              <a:ea typeface="Helvetica Neue"/>
              <a:cs typeface="Helvetica Neue"/>
              <a:sym typeface="Helvetica Neue"/>
            </a:endParaRPr>
          </a:p>
          <a:p>
            <a:pPr marL="0" lvl="0" indent="0" algn="l" rtl="0">
              <a:lnSpc>
                <a:spcPct val="115000"/>
              </a:lnSpc>
              <a:spcBef>
                <a:spcPts val="3200"/>
              </a:spcBef>
              <a:spcAft>
                <a:spcPts val="0"/>
              </a:spcAft>
              <a:buNone/>
            </a:pPr>
            <a:endParaRPr sz="1050">
              <a:solidFill>
                <a:srgbClr val="444444"/>
              </a:solidFill>
              <a:highlight>
                <a:srgbClr val="FFFFFF"/>
              </a:highlight>
              <a:latin typeface="Helvetica Neue"/>
              <a:ea typeface="Helvetica Neue"/>
              <a:cs typeface="Helvetica Neue"/>
              <a:sym typeface="Helvetica Neue"/>
            </a:endParaRPr>
          </a:p>
          <a:p>
            <a:pPr marL="0" lvl="0" indent="0" algn="l" rtl="0">
              <a:spcBef>
                <a:spcPts val="3200"/>
              </a:spcBef>
              <a:spcAft>
                <a:spcPts val="0"/>
              </a:spcAft>
              <a:buNone/>
            </a:pPr>
            <a:endParaRPr sz="1050">
              <a:solidFill>
                <a:srgbClr val="444444"/>
              </a:solidFill>
              <a:highlight>
                <a:srgbClr val="FFFFFF"/>
              </a:highlight>
              <a:latin typeface="Helvetica Neue"/>
              <a:ea typeface="Helvetica Neue"/>
              <a:cs typeface="Helvetica Neue"/>
              <a:sym typeface="Helvetica Neue"/>
            </a:endParaRPr>
          </a:p>
        </p:txBody>
      </p:sp>
      <p:sp>
        <p:nvSpPr>
          <p:cNvPr id="249" name="Google Shape;249;g607a73ab76_1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4"/>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1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8"/>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6" name="Google Shape;116;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22"/>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5.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p:cNvPicPr preferRelativeResize="0"/>
          <p:nvPr/>
        </p:nvPicPr>
        <p:blipFill rotWithShape="1">
          <a:blip r:embed="rId3">
            <a:alphaModFix/>
          </a:blip>
          <a:srcRect/>
          <a:stretch/>
        </p:blipFill>
        <p:spPr>
          <a:xfrm>
            <a:off x="-368235" y="0"/>
            <a:ext cx="9723863" cy="3296078"/>
          </a:xfrm>
          <a:prstGeom prst="rect">
            <a:avLst/>
          </a:prstGeom>
          <a:noFill/>
          <a:ln>
            <a:noFill/>
          </a:ln>
        </p:spPr>
      </p:pic>
      <p:pic>
        <p:nvPicPr>
          <p:cNvPr id="165" name="Google Shape;165;p25"/>
          <p:cNvPicPr preferRelativeResize="0"/>
          <p:nvPr/>
        </p:nvPicPr>
        <p:blipFill rotWithShape="1">
          <a:blip r:embed="rId4">
            <a:alphaModFix/>
          </a:blip>
          <a:srcRect/>
          <a:stretch/>
        </p:blipFill>
        <p:spPr>
          <a:xfrm>
            <a:off x="-649451" y="370504"/>
            <a:ext cx="10286293" cy="10292188"/>
          </a:xfrm>
          <a:prstGeom prst="rect">
            <a:avLst/>
          </a:prstGeom>
          <a:noFill/>
          <a:ln>
            <a:noFill/>
          </a:ln>
        </p:spPr>
      </p:pic>
      <p:pic>
        <p:nvPicPr>
          <p:cNvPr id="166" name="Google Shape;166;p25"/>
          <p:cNvPicPr preferRelativeResize="0"/>
          <p:nvPr/>
        </p:nvPicPr>
        <p:blipFill rotWithShape="1">
          <a:blip r:embed="rId5">
            <a:alphaModFix/>
          </a:blip>
          <a:srcRect/>
          <a:stretch/>
        </p:blipFill>
        <p:spPr>
          <a:xfrm>
            <a:off x="3936380" y="1458299"/>
            <a:ext cx="4685321" cy="4615861"/>
          </a:xfrm>
          <a:prstGeom prst="rect">
            <a:avLst/>
          </a:prstGeom>
          <a:noFill/>
          <a:ln>
            <a:noFill/>
          </a:ln>
        </p:spPr>
      </p:pic>
      <p:sp>
        <p:nvSpPr>
          <p:cNvPr id="167" name="Google Shape;167;p25"/>
          <p:cNvSpPr txBox="1"/>
          <p:nvPr/>
        </p:nvSpPr>
        <p:spPr>
          <a:xfrm>
            <a:off x="378874" y="4218550"/>
            <a:ext cx="5376000" cy="7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50" b="1">
                <a:solidFill>
                  <a:srgbClr val="0070C0"/>
                </a:solidFill>
                <a:latin typeface="Calibri"/>
                <a:ea typeface="Calibri"/>
                <a:cs typeface="Calibri"/>
                <a:sym typeface="Calibri"/>
              </a:rPr>
              <a:t>Walk It Like You Talk It:</a:t>
            </a:r>
            <a:endParaRPr/>
          </a:p>
        </p:txBody>
      </p:sp>
      <p:sp>
        <p:nvSpPr>
          <p:cNvPr id="168" name="Google Shape;168;p25"/>
          <p:cNvSpPr txBox="1"/>
          <p:nvPr/>
        </p:nvSpPr>
        <p:spPr>
          <a:xfrm>
            <a:off x="607775" y="4876425"/>
            <a:ext cx="4918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68E1E"/>
                </a:solidFill>
                <a:latin typeface="Calibri"/>
                <a:ea typeface="Calibri"/>
                <a:cs typeface="Calibri"/>
                <a:sym typeface="Calibri"/>
              </a:rPr>
              <a:t>Youth Empowerment &amp; Racial Equity </a:t>
            </a:r>
            <a:endParaRPr/>
          </a:p>
        </p:txBody>
      </p:sp>
      <p:pic>
        <p:nvPicPr>
          <p:cNvPr id="169" name="Google Shape;169;p25"/>
          <p:cNvPicPr preferRelativeResize="0"/>
          <p:nvPr/>
        </p:nvPicPr>
        <p:blipFill>
          <a:blip r:embed="rId6">
            <a:alphaModFix/>
          </a:blip>
          <a:stretch>
            <a:fillRect/>
          </a:stretch>
        </p:blipFill>
        <p:spPr>
          <a:xfrm>
            <a:off x="300825" y="968600"/>
            <a:ext cx="1686975" cy="2154201"/>
          </a:xfrm>
          <a:prstGeom prst="rect">
            <a:avLst/>
          </a:prstGeom>
          <a:noFill/>
          <a:ln>
            <a:noFill/>
          </a:ln>
        </p:spPr>
      </p:pic>
      <p:pic>
        <p:nvPicPr>
          <p:cNvPr id="170" name="Google Shape;170;p25"/>
          <p:cNvPicPr preferRelativeResize="0"/>
          <p:nvPr/>
        </p:nvPicPr>
        <p:blipFill>
          <a:blip r:embed="rId7">
            <a:alphaModFix/>
          </a:blip>
          <a:stretch>
            <a:fillRect/>
          </a:stretch>
        </p:blipFill>
        <p:spPr>
          <a:xfrm>
            <a:off x="2134950" y="968600"/>
            <a:ext cx="1686975" cy="2154200"/>
          </a:xfrm>
          <a:prstGeom prst="rect">
            <a:avLst/>
          </a:prstGeom>
          <a:noFill/>
          <a:ln>
            <a:noFill/>
          </a:ln>
        </p:spPr>
      </p:pic>
      <p:sp>
        <p:nvSpPr>
          <p:cNvPr id="171" name="Google Shape;171;p25"/>
          <p:cNvSpPr txBox="1"/>
          <p:nvPr/>
        </p:nvSpPr>
        <p:spPr>
          <a:xfrm>
            <a:off x="1518025" y="3265675"/>
            <a:ext cx="3364800" cy="81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800">
                <a:solidFill>
                  <a:srgbClr val="004E94"/>
                </a:solidFill>
                <a:latin typeface="Helvetica Neue"/>
                <a:ea typeface="Helvetica Neue"/>
                <a:cs typeface="Helvetica Neue"/>
                <a:sym typeface="Helvetica Neue"/>
              </a:rPr>
              <a:t>Kaleia Martin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Sr. Program Coordinator</a:t>
            </a:r>
            <a:endParaRPr>
              <a:solidFill>
                <a:srgbClr val="004E9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Environmental Justice</a:t>
            </a:r>
            <a:endParaRPr>
              <a:solidFill>
                <a:srgbClr val="004E9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endParaRPr>
              <a:solidFill>
                <a:srgbClr val="004E94"/>
              </a:solidFill>
              <a:latin typeface="Helvetica Neue"/>
              <a:ea typeface="Helvetica Neue"/>
              <a:cs typeface="Helvetica Neue"/>
              <a:sym typeface="Helvetica Neue"/>
            </a:endParaRPr>
          </a:p>
        </p:txBody>
      </p:sp>
      <p:sp>
        <p:nvSpPr>
          <p:cNvPr id="172" name="Google Shape;172;p25"/>
          <p:cNvSpPr txBox="1"/>
          <p:nvPr/>
        </p:nvSpPr>
        <p:spPr>
          <a:xfrm>
            <a:off x="-5" y="3265675"/>
            <a:ext cx="1987800" cy="7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800">
                <a:solidFill>
                  <a:srgbClr val="004E94"/>
                </a:solidFill>
                <a:latin typeface="Helvetica Neue"/>
                <a:ea typeface="Helvetica Neue"/>
                <a:cs typeface="Helvetica Neue"/>
                <a:sym typeface="Helvetica Neue"/>
              </a:rPr>
              <a:t>Liz Styron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Program Manager</a:t>
            </a:r>
            <a:r>
              <a:rPr lang="en-US" b="0" i="0" u="none" strike="noStrike" cap="none">
                <a:solidFill>
                  <a:srgbClr val="004E94"/>
                </a:solidFill>
                <a:latin typeface="Helvetica Neue"/>
                <a:ea typeface="Helvetica Neue"/>
                <a:cs typeface="Helvetica Neue"/>
                <a:sym typeface="Helvetica Neue"/>
              </a:rPr>
              <a:t> </a:t>
            </a:r>
            <a:r>
              <a:rPr lang="en-US">
                <a:solidFill>
                  <a:srgbClr val="004E94"/>
                </a:solidFill>
                <a:latin typeface="Helvetica Neue"/>
                <a:ea typeface="Helvetica Neue"/>
                <a:cs typeface="Helvetica Neue"/>
                <a:sym typeface="Helvetica Neue"/>
              </a:rPr>
              <a:t> </a:t>
            </a:r>
            <a:r>
              <a:rPr lang="en-US" b="0" i="0" u="none" strike="noStrike" cap="none">
                <a:solidFill>
                  <a:srgbClr val="004E94"/>
                </a:solidFill>
                <a:latin typeface="Helvetica Neue"/>
                <a:ea typeface="Helvetica Neue"/>
                <a:cs typeface="Helvetica Neue"/>
                <a:sym typeface="Helvetica Neue"/>
              </a:rPr>
              <a:t>YES! </a:t>
            </a:r>
            <a:r>
              <a:rPr lang="en-US">
                <a:solidFill>
                  <a:srgbClr val="004E94"/>
                </a:solidFill>
                <a:latin typeface="Helvetica Neue"/>
                <a:ea typeface="Helvetica Neue"/>
                <a:cs typeface="Helvetica Neue"/>
                <a:sym typeface="Helvetica Neue"/>
              </a:rPr>
              <a:t>Faith Initiatives</a:t>
            </a:r>
            <a:r>
              <a:rPr lang="en-US" b="0" i="0" u="none" strike="noStrike" cap="none">
                <a:solidFill>
                  <a:srgbClr val="004E94"/>
                </a:solidFill>
                <a:latin typeface="Helvetica Neue"/>
                <a:ea typeface="Helvetica Neue"/>
                <a:cs typeface="Helvetica Neue"/>
                <a:sym typeface="Helvetica Neue"/>
              </a:rPr>
              <a:t> </a:t>
            </a:r>
            <a:endParaRPr b="0" i="0" u="none" strike="noStrike" cap="none">
              <a:solidFill>
                <a:srgbClr val="004E9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endParaRPr>
              <a:solidFill>
                <a:srgbClr val="004E9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p:nvPr/>
        </p:nvSpPr>
        <p:spPr>
          <a:xfrm rot="-4400379">
            <a:off x="1211452" y="2401162"/>
            <a:ext cx="4712128" cy="10836793"/>
          </a:xfrm>
          <a:prstGeom prst="flowChartManualInput">
            <a:avLst/>
          </a:prstGeom>
          <a:solidFill>
            <a:srgbClr val="F68E1E"/>
          </a:solidFill>
          <a:ln w="762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262" name="Google Shape;262;p34"/>
          <p:cNvPicPr preferRelativeResize="0"/>
          <p:nvPr/>
        </p:nvPicPr>
        <p:blipFill rotWithShape="1">
          <a:blip r:embed="rId3">
            <a:alphaModFix/>
          </a:blip>
          <a:srcRect/>
          <a:stretch/>
        </p:blipFill>
        <p:spPr>
          <a:xfrm rot="1040119">
            <a:off x="-2464503" y="5309945"/>
            <a:ext cx="11342965" cy="7138815"/>
          </a:xfrm>
          <a:prstGeom prst="rect">
            <a:avLst/>
          </a:prstGeom>
          <a:noFill/>
          <a:ln>
            <a:noFill/>
          </a:ln>
        </p:spPr>
      </p:pic>
      <p:sp>
        <p:nvSpPr>
          <p:cNvPr id="263" name="Google Shape;263;p34"/>
          <p:cNvSpPr/>
          <p:nvPr/>
        </p:nvSpPr>
        <p:spPr>
          <a:xfrm>
            <a:off x="2331490" y="0"/>
            <a:ext cx="6821094" cy="1219200"/>
          </a:xfrm>
          <a:prstGeom prst="flowChartManualInput">
            <a:avLst/>
          </a:prstGeom>
          <a:solidFill>
            <a:srgbClr val="004E94">
              <a:alpha val="7725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64" name="Google Shape;264;p34"/>
          <p:cNvSpPr txBox="1"/>
          <p:nvPr/>
        </p:nvSpPr>
        <p:spPr>
          <a:xfrm>
            <a:off x="2749626" y="329304"/>
            <a:ext cx="5984700" cy="7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50"/>
              <a:buFont typeface="Arial"/>
              <a:buNone/>
            </a:pPr>
            <a:r>
              <a:rPr lang="en-US" sz="4800" b="1">
                <a:solidFill>
                  <a:schemeClr val="lt1"/>
                </a:solidFill>
                <a:latin typeface="Helvetica Neue"/>
                <a:ea typeface="Helvetica Neue"/>
                <a:cs typeface="Helvetica Neue"/>
                <a:sym typeface="Helvetica Neue"/>
              </a:rPr>
              <a:t>Thank You!!</a:t>
            </a:r>
            <a:r>
              <a:rPr lang="en-US" sz="4800" b="1" i="0" u="none" strike="noStrike" cap="none">
                <a:solidFill>
                  <a:schemeClr val="lt1"/>
                </a:solidFill>
                <a:latin typeface="Helvetica Neue"/>
                <a:ea typeface="Helvetica Neue"/>
                <a:cs typeface="Helvetica Neue"/>
                <a:sym typeface="Helvetica Neue"/>
              </a:rPr>
              <a:t>   </a:t>
            </a:r>
            <a:endParaRPr sz="4800" b="1" i="0" u="none" strike="noStrike" cap="none">
              <a:solidFill>
                <a:srgbClr val="000000"/>
              </a:solidFill>
              <a:latin typeface="Helvetica Neue"/>
              <a:ea typeface="Helvetica Neue"/>
              <a:cs typeface="Helvetica Neue"/>
              <a:sym typeface="Helvetica Neue"/>
            </a:endParaRPr>
          </a:p>
        </p:txBody>
      </p:sp>
      <p:sp>
        <p:nvSpPr>
          <p:cNvPr id="265" name="Google Shape;265;p34"/>
          <p:cNvSpPr txBox="1"/>
          <p:nvPr/>
        </p:nvSpPr>
        <p:spPr>
          <a:xfrm>
            <a:off x="4569213" y="3207463"/>
            <a:ext cx="3537600" cy="71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800">
                <a:solidFill>
                  <a:srgbClr val="004E94"/>
                </a:solidFill>
                <a:latin typeface="Helvetica Neue"/>
                <a:ea typeface="Helvetica Neue"/>
                <a:cs typeface="Helvetica Neue"/>
                <a:sym typeface="Helvetica Neue"/>
              </a:rPr>
              <a:t>Liz Styron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Program Manager</a:t>
            </a:r>
            <a:r>
              <a:rPr lang="en-US" b="0" i="0" u="none" strike="noStrike" cap="none">
                <a:solidFill>
                  <a:srgbClr val="004E94"/>
                </a:solidFill>
                <a:latin typeface="Helvetica Neue"/>
                <a:ea typeface="Helvetica Neue"/>
                <a:cs typeface="Helvetica Neue"/>
                <a:sym typeface="Helvetica Neue"/>
              </a:rPr>
              <a:t> </a:t>
            </a:r>
            <a:r>
              <a:rPr lang="en-US">
                <a:solidFill>
                  <a:srgbClr val="004E94"/>
                </a:solidFill>
                <a:latin typeface="Helvetica Neue"/>
                <a:ea typeface="Helvetica Neue"/>
                <a:cs typeface="Helvetica Neue"/>
                <a:sym typeface="Helvetica Neue"/>
              </a:rPr>
              <a:t>l </a:t>
            </a:r>
            <a:r>
              <a:rPr lang="en-US" b="0" i="0" u="none" strike="noStrike" cap="none">
                <a:solidFill>
                  <a:srgbClr val="004E94"/>
                </a:solidFill>
                <a:latin typeface="Helvetica Neue"/>
                <a:ea typeface="Helvetica Neue"/>
                <a:cs typeface="Helvetica Neue"/>
                <a:sym typeface="Helvetica Neue"/>
              </a:rPr>
              <a:t>YES! </a:t>
            </a:r>
            <a:r>
              <a:rPr lang="en-US">
                <a:solidFill>
                  <a:srgbClr val="004E94"/>
                </a:solidFill>
                <a:latin typeface="Helvetica Neue"/>
                <a:ea typeface="Helvetica Neue"/>
                <a:cs typeface="Helvetica Neue"/>
                <a:sym typeface="Helvetica Neue"/>
              </a:rPr>
              <a:t>Faith Initiatives</a:t>
            </a:r>
            <a:r>
              <a:rPr lang="en-US" b="0" i="0" u="none" strike="noStrike" cap="none">
                <a:solidFill>
                  <a:srgbClr val="004E94"/>
                </a:solidFill>
                <a:latin typeface="Helvetica Neue"/>
                <a:ea typeface="Helvetica Neue"/>
                <a:cs typeface="Helvetica Neue"/>
                <a:sym typeface="Helvetica Neue"/>
              </a:rPr>
              <a:t> </a:t>
            </a:r>
            <a:endParaRPr b="0" i="0" u="none" strike="noStrike" cap="none">
              <a:solidFill>
                <a:srgbClr val="004E9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Liz@youthempoweredsolutions.org</a:t>
            </a:r>
            <a:endParaRPr>
              <a:solidFill>
                <a:srgbClr val="004E94"/>
              </a:solidFill>
              <a:latin typeface="Helvetica Neue"/>
              <a:ea typeface="Helvetica Neue"/>
              <a:cs typeface="Helvetica Neue"/>
              <a:sym typeface="Helvetica Neue"/>
            </a:endParaRPr>
          </a:p>
        </p:txBody>
      </p:sp>
      <p:sp>
        <p:nvSpPr>
          <p:cNvPr id="266" name="Google Shape;266;p34"/>
          <p:cNvSpPr txBox="1"/>
          <p:nvPr/>
        </p:nvSpPr>
        <p:spPr>
          <a:xfrm>
            <a:off x="1233575" y="3207475"/>
            <a:ext cx="3364800" cy="81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800">
                <a:solidFill>
                  <a:srgbClr val="004E94"/>
                </a:solidFill>
                <a:latin typeface="Helvetica Neue"/>
                <a:ea typeface="Helvetica Neue"/>
                <a:cs typeface="Helvetica Neue"/>
                <a:sym typeface="Helvetica Neue"/>
              </a:rPr>
              <a:t>Kaleia Martin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Sr. Program Coordinator l Env. Justice</a:t>
            </a:r>
            <a:endParaRPr b="0" i="0" u="none" strike="noStrike" cap="none">
              <a:solidFill>
                <a:srgbClr val="004E9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100"/>
              <a:buFont typeface="Arial"/>
              <a:buNone/>
            </a:pPr>
            <a:r>
              <a:rPr lang="en-US">
                <a:solidFill>
                  <a:srgbClr val="004E94"/>
                </a:solidFill>
                <a:latin typeface="Helvetica Neue"/>
                <a:ea typeface="Helvetica Neue"/>
                <a:cs typeface="Helvetica Neue"/>
                <a:sym typeface="Helvetica Neue"/>
              </a:rPr>
              <a:t>Kaleia@youthempoweredsolutions.org</a:t>
            </a:r>
            <a:endParaRPr>
              <a:solidFill>
                <a:srgbClr val="004E94"/>
              </a:solidFill>
              <a:latin typeface="Helvetica Neue"/>
              <a:ea typeface="Helvetica Neue"/>
              <a:cs typeface="Helvetica Neue"/>
              <a:sym typeface="Helvetica Neue"/>
            </a:endParaRPr>
          </a:p>
        </p:txBody>
      </p:sp>
      <p:pic>
        <p:nvPicPr>
          <p:cNvPr id="267" name="Google Shape;267;p34"/>
          <p:cNvPicPr preferRelativeResize="0"/>
          <p:nvPr/>
        </p:nvPicPr>
        <p:blipFill>
          <a:blip r:embed="rId4">
            <a:alphaModFix/>
          </a:blip>
          <a:stretch>
            <a:fillRect/>
          </a:stretch>
        </p:blipFill>
        <p:spPr>
          <a:xfrm>
            <a:off x="5689613" y="1462713"/>
            <a:ext cx="1296775" cy="1658792"/>
          </a:xfrm>
          <a:prstGeom prst="rect">
            <a:avLst/>
          </a:prstGeom>
          <a:noFill/>
          <a:ln>
            <a:noFill/>
          </a:ln>
        </p:spPr>
      </p:pic>
      <p:pic>
        <p:nvPicPr>
          <p:cNvPr id="268" name="Google Shape;268;p34"/>
          <p:cNvPicPr preferRelativeResize="0"/>
          <p:nvPr/>
        </p:nvPicPr>
        <p:blipFill>
          <a:blip r:embed="rId5">
            <a:alphaModFix/>
          </a:blip>
          <a:stretch>
            <a:fillRect/>
          </a:stretch>
        </p:blipFill>
        <p:spPr>
          <a:xfrm>
            <a:off x="2331500" y="1430563"/>
            <a:ext cx="1406250" cy="1723087"/>
          </a:xfrm>
          <a:prstGeom prst="rect">
            <a:avLst/>
          </a:prstGeom>
          <a:noFill/>
          <a:ln>
            <a:noFill/>
          </a:ln>
        </p:spPr>
      </p:pic>
      <p:pic>
        <p:nvPicPr>
          <p:cNvPr id="269" name="Google Shape;269;p34"/>
          <p:cNvPicPr preferRelativeResize="0"/>
          <p:nvPr/>
        </p:nvPicPr>
        <p:blipFill rotWithShape="1">
          <a:blip r:embed="rId6">
            <a:alphaModFix/>
          </a:blip>
          <a:srcRect l="1479" r="28424"/>
          <a:stretch/>
        </p:blipFill>
        <p:spPr>
          <a:xfrm>
            <a:off x="123551" y="4470725"/>
            <a:ext cx="4587875" cy="1135281"/>
          </a:xfrm>
          <a:prstGeom prst="rect">
            <a:avLst/>
          </a:prstGeom>
          <a:noFill/>
          <a:ln>
            <a:noFill/>
          </a:ln>
        </p:spPr>
      </p:pic>
      <p:pic>
        <p:nvPicPr>
          <p:cNvPr id="270" name="Google Shape;270;p34"/>
          <p:cNvPicPr preferRelativeResize="0"/>
          <p:nvPr/>
        </p:nvPicPr>
        <p:blipFill rotWithShape="1">
          <a:blip r:embed="rId7">
            <a:alphaModFix/>
          </a:blip>
          <a:srcRect r="33484"/>
          <a:stretch/>
        </p:blipFill>
        <p:spPr>
          <a:xfrm>
            <a:off x="4711425" y="4513263"/>
            <a:ext cx="4725875" cy="10501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a:stretch/>
        </p:blipFill>
        <p:spPr>
          <a:xfrm>
            <a:off x="-330304" y="-60972"/>
            <a:ext cx="10204250" cy="6715753"/>
          </a:xfrm>
          <a:prstGeom prst="rect">
            <a:avLst/>
          </a:prstGeom>
          <a:noFill/>
          <a:ln>
            <a:noFill/>
          </a:ln>
        </p:spPr>
      </p:pic>
      <p:sp>
        <p:nvSpPr>
          <p:cNvPr id="179" name="Google Shape;179;p26"/>
          <p:cNvSpPr/>
          <p:nvPr/>
        </p:nvSpPr>
        <p:spPr>
          <a:xfrm rot="-4400379">
            <a:off x="1211452" y="1943962"/>
            <a:ext cx="4712128" cy="10836793"/>
          </a:xfrm>
          <a:prstGeom prst="flowChartManualInput">
            <a:avLst/>
          </a:prstGeom>
          <a:solidFill>
            <a:srgbClr val="F68E1E"/>
          </a:solidFill>
          <a:ln w="762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80" name="Google Shape;180;p26"/>
          <p:cNvPicPr preferRelativeResize="0"/>
          <p:nvPr/>
        </p:nvPicPr>
        <p:blipFill rotWithShape="1">
          <a:blip r:embed="rId4">
            <a:alphaModFix/>
          </a:blip>
          <a:srcRect/>
          <a:stretch/>
        </p:blipFill>
        <p:spPr>
          <a:xfrm rot="1040119">
            <a:off x="-2363096" y="4991552"/>
            <a:ext cx="11342964" cy="7138816"/>
          </a:xfrm>
          <a:prstGeom prst="rect">
            <a:avLst/>
          </a:prstGeom>
          <a:noFill/>
          <a:ln>
            <a:noFill/>
          </a:ln>
        </p:spPr>
      </p:pic>
      <p:pic>
        <p:nvPicPr>
          <p:cNvPr id="181" name="Google Shape;181;p26"/>
          <p:cNvPicPr preferRelativeResize="0"/>
          <p:nvPr/>
        </p:nvPicPr>
        <p:blipFill rotWithShape="1">
          <a:blip r:embed="rId5">
            <a:alphaModFix/>
          </a:blip>
          <a:srcRect/>
          <a:stretch/>
        </p:blipFill>
        <p:spPr>
          <a:xfrm>
            <a:off x="100359" y="2780287"/>
            <a:ext cx="3932797" cy="3874495"/>
          </a:xfrm>
          <a:prstGeom prst="rect">
            <a:avLst/>
          </a:prstGeom>
          <a:noFill/>
          <a:ln>
            <a:noFill/>
          </a:ln>
        </p:spPr>
      </p:pic>
      <p:sp>
        <p:nvSpPr>
          <p:cNvPr id="182" name="Google Shape;182;p26"/>
          <p:cNvSpPr/>
          <p:nvPr/>
        </p:nvSpPr>
        <p:spPr>
          <a:xfrm>
            <a:off x="1494000" y="361025"/>
            <a:ext cx="7939925" cy="1862200"/>
          </a:xfrm>
          <a:prstGeom prst="flowChartManualInput">
            <a:avLst/>
          </a:prstGeom>
          <a:solidFill>
            <a:srgbClr val="004E94">
              <a:alpha val="77647"/>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3" name="Google Shape;183;p26"/>
          <p:cNvSpPr txBox="1"/>
          <p:nvPr/>
        </p:nvSpPr>
        <p:spPr>
          <a:xfrm>
            <a:off x="823538" y="638725"/>
            <a:ext cx="9050400" cy="1306800"/>
          </a:xfrm>
          <a:prstGeom prst="rect">
            <a:avLst/>
          </a:prstGeom>
          <a:noFill/>
          <a:ln>
            <a:noFill/>
          </a:ln>
        </p:spPr>
        <p:txBody>
          <a:bodyPr spcFirstLastPara="1" wrap="square" lIns="91425" tIns="45700" rIns="91425" bIns="45700" anchor="t" anchorCtr="0">
            <a:noAutofit/>
          </a:bodyPr>
          <a:lstStyle/>
          <a:p>
            <a:pPr marL="1856232" marR="487680" lvl="0" indent="429767" algn="ctr" rtl="0">
              <a:lnSpc>
                <a:spcPct val="115000"/>
              </a:lnSpc>
              <a:spcBef>
                <a:spcPts val="0"/>
              </a:spcBef>
              <a:spcAft>
                <a:spcPts val="0"/>
              </a:spcAft>
              <a:buClr>
                <a:schemeClr val="dk1"/>
              </a:buClr>
              <a:buSzPts val="1100"/>
              <a:buFont typeface="Arial"/>
              <a:buNone/>
            </a:pPr>
            <a:r>
              <a:rPr lang="en-US" sz="3600" b="1">
                <a:solidFill>
                  <a:srgbClr val="FFFFFF"/>
                </a:solidFill>
              </a:rPr>
              <a:t>5 Reasons Why </a:t>
            </a:r>
            <a:endParaRPr sz="3600" b="1">
              <a:solidFill>
                <a:srgbClr val="FFFFFF"/>
              </a:solidFill>
            </a:endParaRPr>
          </a:p>
          <a:p>
            <a:pPr marL="484632" marR="487680" lvl="0" indent="0" algn="ctr" rtl="0">
              <a:lnSpc>
                <a:spcPct val="115000"/>
              </a:lnSpc>
              <a:spcBef>
                <a:spcPts val="0"/>
              </a:spcBef>
              <a:spcAft>
                <a:spcPts val="0"/>
              </a:spcAft>
              <a:buClr>
                <a:schemeClr val="dk1"/>
              </a:buClr>
              <a:buSzPts val="1100"/>
              <a:buFont typeface="Arial"/>
              <a:buNone/>
            </a:pPr>
            <a:r>
              <a:rPr lang="en-US" sz="1800" b="1">
                <a:solidFill>
                  <a:srgbClr val="FFFFFF"/>
                </a:solidFill>
              </a:rPr>
              <a:t>YOUTH EMPOWERMENT DOESN’T WORK WITHOUT RACIAL EQUITY </a:t>
            </a:r>
            <a:endParaRPr sz="1800" b="1">
              <a:solidFill>
                <a:srgbClr val="FFFFFF"/>
              </a:solidFill>
            </a:endParaRPr>
          </a:p>
          <a:p>
            <a:pPr marL="0" marR="0" lvl="0" indent="0" algn="ctr" rtl="0">
              <a:spcBef>
                <a:spcPts val="0"/>
              </a:spcBef>
              <a:spcAft>
                <a:spcPts val="0"/>
              </a:spcAft>
              <a:buNone/>
            </a:pPr>
            <a:endParaRPr sz="405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p:nvPr/>
        </p:nvSpPr>
        <p:spPr>
          <a:xfrm>
            <a:off x="-393893" y="-405179"/>
            <a:ext cx="9537893" cy="1344810"/>
          </a:xfrm>
          <a:prstGeom prst="flowChartManualInput">
            <a:avLst/>
          </a:prstGeom>
          <a:solidFill>
            <a:srgbClr val="004E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9" name="Google Shape;189;p27"/>
          <p:cNvSpPr/>
          <p:nvPr/>
        </p:nvSpPr>
        <p:spPr>
          <a:xfrm>
            <a:off x="-393894" y="57953"/>
            <a:ext cx="9917744" cy="1047774"/>
          </a:xfrm>
          <a:prstGeom prst="flowChartManualInput">
            <a:avLst/>
          </a:prstGeom>
          <a:solidFill>
            <a:srgbClr val="004E94">
              <a:alpha val="14901"/>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0" name="Google Shape;190;p27"/>
          <p:cNvSpPr txBox="1"/>
          <p:nvPr/>
        </p:nvSpPr>
        <p:spPr>
          <a:xfrm>
            <a:off x="404533" y="73175"/>
            <a:ext cx="4631961"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b="1">
                <a:solidFill>
                  <a:schemeClr val="lt1"/>
                </a:solidFill>
                <a:latin typeface="Calibri"/>
                <a:ea typeface="Calibri"/>
                <a:cs typeface="Calibri"/>
                <a:sym typeface="Calibri"/>
              </a:rPr>
              <a:t>Before We Dive In...</a:t>
            </a:r>
            <a:endParaRPr/>
          </a:p>
          <a:p>
            <a:pPr marL="0" marR="0" lvl="0" indent="0" algn="l" rtl="0">
              <a:spcBef>
                <a:spcPts val="0"/>
              </a:spcBef>
              <a:spcAft>
                <a:spcPts val="0"/>
              </a:spcAft>
              <a:buNone/>
            </a:pPr>
            <a:r>
              <a:rPr lang="en-US" sz="1500" b="1">
                <a:solidFill>
                  <a:schemeClr val="lt1"/>
                </a:solidFill>
                <a:latin typeface="Calibri"/>
                <a:ea typeface="Calibri"/>
                <a:cs typeface="Calibri"/>
                <a:sym typeface="Calibri"/>
              </a:rPr>
              <a:t>Context is Key!</a:t>
            </a:r>
            <a:endParaRPr/>
          </a:p>
        </p:txBody>
      </p:sp>
      <p:sp>
        <p:nvSpPr>
          <p:cNvPr id="191" name="Google Shape;191;p27"/>
          <p:cNvSpPr/>
          <p:nvPr/>
        </p:nvSpPr>
        <p:spPr>
          <a:xfrm>
            <a:off x="4691208" y="1466484"/>
            <a:ext cx="3780600" cy="4911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1350">
                <a:solidFill>
                  <a:srgbClr val="004E94"/>
                </a:solidFill>
                <a:latin typeface="Helvetica Neue Light"/>
                <a:ea typeface="Helvetica Neue Light"/>
                <a:cs typeface="Helvetica Neue Light"/>
                <a:sym typeface="Helvetica Neue Light"/>
              </a:rPr>
              <a:t>Before talk about racial equity, we should provide our definition of  </a:t>
            </a:r>
            <a:r>
              <a:rPr lang="en-US" sz="1350" b="1">
                <a:solidFill>
                  <a:srgbClr val="004E94"/>
                </a:solidFill>
                <a:latin typeface="Helvetica Neue"/>
                <a:ea typeface="Helvetica Neue"/>
                <a:cs typeface="Helvetica Neue"/>
                <a:sym typeface="Helvetica Neue"/>
              </a:rPr>
              <a:t>Racism</a:t>
            </a:r>
            <a:r>
              <a:rPr lang="en-US" sz="1350">
                <a:solidFill>
                  <a:srgbClr val="004E94"/>
                </a:solidFill>
                <a:latin typeface="Helvetica Neue Light"/>
                <a:ea typeface="Helvetica Neue Light"/>
                <a:cs typeface="Helvetica Neue Light"/>
                <a:sym typeface="Helvetica Neue Light"/>
              </a:rPr>
              <a:t>:</a:t>
            </a:r>
            <a:endParaRPr/>
          </a:p>
          <a:p>
            <a:pPr marL="0" marR="0" lvl="0" indent="0" algn="l" rtl="0">
              <a:lnSpc>
                <a:spcPct val="110000"/>
              </a:lnSpc>
              <a:spcBef>
                <a:spcPts val="0"/>
              </a:spcBef>
              <a:spcAft>
                <a:spcPts val="0"/>
              </a:spcAft>
              <a:buNone/>
            </a:pPr>
            <a:endParaRPr/>
          </a:p>
          <a:p>
            <a:pPr marL="0" marR="0" lvl="0" indent="0" algn="l" rtl="0">
              <a:lnSpc>
                <a:spcPct val="110000"/>
              </a:lnSpc>
              <a:spcBef>
                <a:spcPts val="0"/>
              </a:spcBef>
              <a:spcAft>
                <a:spcPts val="0"/>
              </a:spcAft>
              <a:buNone/>
            </a:pPr>
            <a:r>
              <a:rPr lang="en-US" sz="1500">
                <a:solidFill>
                  <a:srgbClr val="0000FF"/>
                </a:solidFill>
              </a:rPr>
              <a:t>=</a:t>
            </a:r>
            <a:r>
              <a:rPr lang="en-US" sz="1500"/>
              <a:t> </a:t>
            </a:r>
            <a:r>
              <a:rPr lang="en-US" sz="1500">
                <a:solidFill>
                  <a:srgbClr val="004E94"/>
                </a:solidFill>
                <a:latin typeface="Helvetica Neue Light"/>
                <a:ea typeface="Helvetica Neue Light"/>
                <a:cs typeface="Helvetica Neue Light"/>
                <a:sym typeface="Helvetica Neue Light"/>
              </a:rPr>
              <a:t>Racial Prejudice + Social &amp; Institutional Power</a:t>
            </a: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r>
              <a:rPr lang="en-US" sz="1500">
                <a:solidFill>
                  <a:srgbClr val="004E94"/>
                </a:solidFill>
                <a:latin typeface="Helvetica Neue Light"/>
                <a:ea typeface="Helvetica Neue Light"/>
                <a:cs typeface="Helvetica Neue Light"/>
                <a:sym typeface="Helvetica Neue Light"/>
              </a:rPr>
              <a:t>= A </a:t>
            </a:r>
            <a:r>
              <a:rPr lang="en-US" sz="1500" i="1" u="sng">
                <a:solidFill>
                  <a:srgbClr val="004E94"/>
                </a:solidFill>
                <a:latin typeface="Helvetica Neue Light"/>
                <a:ea typeface="Helvetica Neue Light"/>
                <a:cs typeface="Helvetica Neue Light"/>
                <a:sym typeface="Helvetica Neue Light"/>
              </a:rPr>
              <a:t>system</a:t>
            </a:r>
            <a:r>
              <a:rPr lang="en-US" sz="1500">
                <a:solidFill>
                  <a:srgbClr val="004E94"/>
                </a:solidFill>
                <a:latin typeface="Helvetica Neue Light"/>
                <a:ea typeface="Helvetica Neue Light"/>
                <a:cs typeface="Helvetica Neue Light"/>
                <a:sym typeface="Helvetica Neue Light"/>
              </a:rPr>
              <a:t> of ADVANTAGE based on race</a:t>
            </a: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r>
              <a:rPr lang="en-US" sz="1500">
                <a:solidFill>
                  <a:srgbClr val="004E94"/>
                </a:solidFill>
                <a:latin typeface="Helvetica Neue Light"/>
                <a:ea typeface="Helvetica Neue Light"/>
                <a:cs typeface="Helvetica Neue Light"/>
                <a:sym typeface="Helvetica Neue Light"/>
              </a:rPr>
              <a:t>= A </a:t>
            </a:r>
            <a:r>
              <a:rPr lang="en-US" sz="1500" i="1" u="sng">
                <a:solidFill>
                  <a:srgbClr val="004E94"/>
                </a:solidFill>
                <a:latin typeface="Helvetica Neue Light"/>
                <a:ea typeface="Helvetica Neue Light"/>
                <a:cs typeface="Helvetica Neue Light"/>
                <a:sym typeface="Helvetica Neue Light"/>
              </a:rPr>
              <a:t>system</a:t>
            </a:r>
            <a:r>
              <a:rPr lang="en-US" sz="1500">
                <a:solidFill>
                  <a:srgbClr val="004E94"/>
                </a:solidFill>
                <a:latin typeface="Helvetica Neue Light"/>
                <a:ea typeface="Helvetica Neue Light"/>
                <a:cs typeface="Helvetica Neue Light"/>
                <a:sym typeface="Helvetica Neue Light"/>
              </a:rPr>
              <a:t> of OPPRESSION based on race  </a:t>
            </a: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endParaRPr sz="150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0"/>
              </a:spcBef>
              <a:spcAft>
                <a:spcPts val="0"/>
              </a:spcAft>
              <a:buNone/>
            </a:pPr>
            <a:r>
              <a:rPr lang="en-US" sz="1500">
                <a:solidFill>
                  <a:srgbClr val="004E94"/>
                </a:solidFill>
                <a:latin typeface="Helvetica Neue Light"/>
                <a:ea typeface="Helvetica Neue Light"/>
                <a:cs typeface="Helvetica Neue Light"/>
                <a:sym typeface="Helvetica Neue Light"/>
              </a:rPr>
              <a:t>= A white supremacy </a:t>
            </a:r>
            <a:r>
              <a:rPr lang="en-US" sz="1500" i="1" u="sng">
                <a:solidFill>
                  <a:srgbClr val="004E94"/>
                </a:solidFill>
                <a:latin typeface="Helvetica Neue Light"/>
                <a:ea typeface="Helvetica Neue Light"/>
                <a:cs typeface="Helvetica Neue Light"/>
                <a:sym typeface="Helvetica Neue Light"/>
              </a:rPr>
              <a:t>system</a:t>
            </a:r>
            <a:r>
              <a:rPr lang="en-US" sz="1500">
                <a:solidFill>
                  <a:srgbClr val="004E94"/>
                </a:solidFill>
                <a:latin typeface="Helvetica Neue Light"/>
                <a:ea typeface="Helvetica Neue Light"/>
                <a:cs typeface="Helvetica Neue Light"/>
                <a:sym typeface="Helvetica Neue Light"/>
              </a:rPr>
              <a:t> supported and dependent on an all-class collaboration called White to end cross-racial labor solidarity</a:t>
            </a:r>
            <a:r>
              <a:rPr lang="en-US" sz="1350">
                <a:solidFill>
                  <a:srgbClr val="004E94"/>
                </a:solidFill>
                <a:latin typeface="Helvetica Neue Light"/>
                <a:ea typeface="Helvetica Neue Light"/>
                <a:cs typeface="Helvetica Neue Light"/>
                <a:sym typeface="Helvetica Neue Light"/>
              </a:rPr>
              <a:t> </a:t>
            </a:r>
            <a:endParaRPr sz="1350">
              <a:solidFill>
                <a:srgbClr val="004E94"/>
              </a:solidFill>
              <a:latin typeface="Helvetica Neue Light"/>
              <a:ea typeface="Helvetica Neue Light"/>
              <a:cs typeface="Helvetica Neue Light"/>
              <a:sym typeface="Helvetica Neue Light"/>
            </a:endParaRPr>
          </a:p>
          <a:p>
            <a:pPr marL="0" marR="0" lvl="0" indent="0" algn="l" rtl="0">
              <a:lnSpc>
                <a:spcPct val="110000"/>
              </a:lnSpc>
              <a:spcBef>
                <a:spcPts val="1050"/>
              </a:spcBef>
              <a:spcAft>
                <a:spcPts val="0"/>
              </a:spcAft>
              <a:buNone/>
            </a:pPr>
            <a:r>
              <a:rPr lang="en-US" sz="1100">
                <a:solidFill>
                  <a:srgbClr val="004E94"/>
                </a:solidFill>
                <a:latin typeface="Helvetica Neue Light"/>
                <a:ea typeface="Helvetica Neue Light"/>
                <a:cs typeface="Helvetica Neue Light"/>
                <a:sym typeface="Helvetica Neue Light"/>
              </a:rPr>
              <a:t>*Definition provided by the Racial Equity Institute, based in Greensboro, North Carolina*</a:t>
            </a:r>
            <a:endParaRPr sz="1100">
              <a:solidFill>
                <a:srgbClr val="004E94"/>
              </a:solidFill>
              <a:latin typeface="Helvetica Neue Light"/>
              <a:ea typeface="Helvetica Neue Light"/>
              <a:cs typeface="Helvetica Neue Light"/>
              <a:sym typeface="Helvetica Neue Light"/>
            </a:endParaRPr>
          </a:p>
        </p:txBody>
      </p:sp>
      <p:sp>
        <p:nvSpPr>
          <p:cNvPr id="192" name="Google Shape;192;p27"/>
          <p:cNvSpPr/>
          <p:nvPr/>
        </p:nvSpPr>
        <p:spPr>
          <a:xfrm>
            <a:off x="7267313" y="461953"/>
            <a:ext cx="1676356"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a:solidFill>
                  <a:schemeClr val="lt1"/>
                </a:solidFill>
                <a:latin typeface="Calibri"/>
                <a:ea typeface="Calibri"/>
                <a:cs typeface="Calibri"/>
                <a:sym typeface="Calibri"/>
              </a:rPr>
              <a:t>#YES4Change</a:t>
            </a:r>
            <a:endParaRPr/>
          </a:p>
        </p:txBody>
      </p:sp>
      <p:pic>
        <p:nvPicPr>
          <p:cNvPr id="193" name="Google Shape;193;p27"/>
          <p:cNvPicPr preferRelativeResize="0"/>
          <p:nvPr/>
        </p:nvPicPr>
        <p:blipFill rotWithShape="1">
          <a:blip r:embed="rId3">
            <a:alphaModFix/>
          </a:blip>
          <a:srcRect/>
          <a:stretch/>
        </p:blipFill>
        <p:spPr>
          <a:xfrm>
            <a:off x="7163044" y="5634459"/>
            <a:ext cx="1780625" cy="980901"/>
          </a:xfrm>
          <a:prstGeom prst="rect">
            <a:avLst/>
          </a:prstGeom>
          <a:noFill/>
          <a:ln>
            <a:noFill/>
          </a:ln>
        </p:spPr>
      </p:pic>
      <p:pic>
        <p:nvPicPr>
          <p:cNvPr id="194" name="Google Shape;194;p27"/>
          <p:cNvPicPr preferRelativeResize="0"/>
          <p:nvPr/>
        </p:nvPicPr>
        <p:blipFill>
          <a:blip r:embed="rId4">
            <a:alphaModFix/>
          </a:blip>
          <a:stretch>
            <a:fillRect/>
          </a:stretch>
        </p:blipFill>
        <p:spPr>
          <a:xfrm>
            <a:off x="194596" y="2162524"/>
            <a:ext cx="3967925" cy="264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p:nvPr/>
        </p:nvSpPr>
        <p:spPr>
          <a:xfrm>
            <a:off x="-386868"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0" name="Google Shape;200;p28"/>
          <p:cNvSpPr/>
          <p:nvPr/>
        </p:nvSpPr>
        <p:spPr>
          <a:xfrm>
            <a:off x="-386869" y="125021"/>
            <a:ext cx="9917744" cy="1047774"/>
          </a:xfrm>
          <a:prstGeom prst="flowChartManualInput">
            <a:avLst/>
          </a:prstGeom>
          <a:solidFill>
            <a:srgbClr val="F68E1E">
              <a:alpha val="14901"/>
            </a:srgbClr>
          </a:solidFill>
          <a:ln>
            <a:noFill/>
          </a:ln>
        </p:spPr>
        <p:txBody>
          <a:bodyPr spcFirstLastPara="1" wrap="square" lIns="68575" tIns="34275" rIns="68575" bIns="34275" anchor="ctr" anchorCtr="0">
            <a:noAutofit/>
          </a:bodyPr>
          <a:lstStyle/>
          <a:p>
            <a:pPr marL="457200" marR="0" lvl="0" indent="0" algn="ctr" rtl="0">
              <a:spcBef>
                <a:spcPts val="0"/>
              </a:spcBef>
              <a:spcAft>
                <a:spcPts val="0"/>
              </a:spcAft>
              <a:buNone/>
            </a:pPr>
            <a:r>
              <a:rPr lang="en-US" sz="4800" b="1">
                <a:solidFill>
                  <a:schemeClr val="lt1"/>
                </a:solidFill>
              </a:rPr>
              <a:t>1. Death by Racism.</a:t>
            </a:r>
            <a:endParaRPr sz="4800" b="1">
              <a:solidFill>
                <a:schemeClr val="lt1"/>
              </a:solidFill>
            </a:endParaRPr>
          </a:p>
        </p:txBody>
      </p:sp>
      <p:sp>
        <p:nvSpPr>
          <p:cNvPr id="201" name="Google Shape;201;p28"/>
          <p:cNvSpPr txBox="1"/>
          <p:nvPr/>
        </p:nvSpPr>
        <p:spPr>
          <a:xfrm>
            <a:off x="191375" y="1455225"/>
            <a:ext cx="3872700" cy="430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Helvetica Neue"/>
                <a:ea typeface="Helvetica Neue"/>
                <a:cs typeface="Helvetica Neue"/>
                <a:sym typeface="Helvetica Neue"/>
              </a:rPr>
              <a:t>Our young people are dying, both literally and figuratively...</a:t>
            </a:r>
            <a:endParaRPr sz="2600">
              <a:solidFill>
                <a:schemeClr val="dk1"/>
              </a:solidFill>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solidFill>
                <a:srgbClr val="F68E1E"/>
              </a:solidFill>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pic>
        <p:nvPicPr>
          <p:cNvPr id="202" name="Google Shape;202;p28"/>
          <p:cNvPicPr preferRelativeResize="0"/>
          <p:nvPr/>
        </p:nvPicPr>
        <p:blipFill rotWithShape="1">
          <a:blip r:embed="rId3">
            <a:alphaModFix/>
          </a:blip>
          <a:srcRect/>
          <a:stretch/>
        </p:blipFill>
        <p:spPr>
          <a:xfrm>
            <a:off x="191377" y="6286251"/>
            <a:ext cx="1037901" cy="571750"/>
          </a:xfrm>
          <a:prstGeom prst="rect">
            <a:avLst/>
          </a:prstGeom>
          <a:noFill/>
          <a:ln>
            <a:noFill/>
          </a:ln>
        </p:spPr>
      </p:pic>
      <p:pic>
        <p:nvPicPr>
          <p:cNvPr id="203" name="Google Shape;203;p28"/>
          <p:cNvPicPr preferRelativeResize="0"/>
          <p:nvPr/>
        </p:nvPicPr>
        <p:blipFill>
          <a:blip r:embed="rId4">
            <a:alphaModFix/>
          </a:blip>
          <a:stretch>
            <a:fillRect/>
          </a:stretch>
        </p:blipFill>
        <p:spPr>
          <a:xfrm>
            <a:off x="2291000" y="2563700"/>
            <a:ext cx="2242725" cy="3533225"/>
          </a:xfrm>
          <a:prstGeom prst="rect">
            <a:avLst/>
          </a:prstGeom>
          <a:noFill/>
          <a:ln>
            <a:noFill/>
          </a:ln>
        </p:spPr>
      </p:pic>
      <p:pic>
        <p:nvPicPr>
          <p:cNvPr id="204" name="Google Shape;204;p28"/>
          <p:cNvPicPr preferRelativeResize="0"/>
          <p:nvPr/>
        </p:nvPicPr>
        <p:blipFill>
          <a:blip r:embed="rId5">
            <a:alphaModFix/>
          </a:blip>
          <a:stretch>
            <a:fillRect/>
          </a:stretch>
        </p:blipFill>
        <p:spPr>
          <a:xfrm>
            <a:off x="4533725" y="1325201"/>
            <a:ext cx="4617300" cy="2497883"/>
          </a:xfrm>
          <a:prstGeom prst="rect">
            <a:avLst/>
          </a:prstGeom>
          <a:noFill/>
          <a:ln>
            <a:noFill/>
          </a:ln>
        </p:spPr>
      </p:pic>
      <p:pic>
        <p:nvPicPr>
          <p:cNvPr id="205" name="Google Shape;205;p28"/>
          <p:cNvPicPr preferRelativeResize="0"/>
          <p:nvPr/>
        </p:nvPicPr>
        <p:blipFill>
          <a:blip r:embed="rId6">
            <a:alphaModFix/>
          </a:blip>
          <a:stretch>
            <a:fillRect/>
          </a:stretch>
        </p:blipFill>
        <p:spPr>
          <a:xfrm>
            <a:off x="4533725" y="3895824"/>
            <a:ext cx="4617300" cy="2722425"/>
          </a:xfrm>
          <a:prstGeom prst="rect">
            <a:avLst/>
          </a:prstGeom>
          <a:noFill/>
          <a:ln>
            <a:noFill/>
          </a:ln>
        </p:spPr>
      </p:pic>
      <p:pic>
        <p:nvPicPr>
          <p:cNvPr id="206" name="Google Shape;206;p28"/>
          <p:cNvPicPr preferRelativeResize="0"/>
          <p:nvPr/>
        </p:nvPicPr>
        <p:blipFill>
          <a:blip r:embed="rId7">
            <a:alphaModFix/>
          </a:blip>
          <a:stretch>
            <a:fillRect/>
          </a:stretch>
        </p:blipFill>
        <p:spPr>
          <a:xfrm>
            <a:off x="0" y="3577425"/>
            <a:ext cx="2291000" cy="1119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p:nvPr/>
        </p:nvSpPr>
        <p:spPr>
          <a:xfrm>
            <a:off x="-386868"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2" name="Google Shape;212;p29"/>
          <p:cNvSpPr/>
          <p:nvPr/>
        </p:nvSpPr>
        <p:spPr>
          <a:xfrm>
            <a:off x="-386869" y="125021"/>
            <a:ext cx="9917744" cy="1047774"/>
          </a:xfrm>
          <a:prstGeom prst="flowChartManualInput">
            <a:avLst/>
          </a:prstGeom>
          <a:solidFill>
            <a:srgbClr val="F68E1E">
              <a:alpha val="14900"/>
            </a:srgbClr>
          </a:solidFill>
          <a:ln>
            <a:noFill/>
          </a:ln>
        </p:spPr>
        <p:txBody>
          <a:bodyPr spcFirstLastPara="1" wrap="square" lIns="68575" tIns="34275" rIns="68575" bIns="34275" anchor="ctr" anchorCtr="0">
            <a:noAutofit/>
          </a:bodyPr>
          <a:lstStyle/>
          <a:p>
            <a:pPr marL="457200" marR="0" lvl="0" indent="0" algn="ctr" rtl="0">
              <a:spcBef>
                <a:spcPts val="0"/>
              </a:spcBef>
              <a:spcAft>
                <a:spcPts val="0"/>
              </a:spcAft>
              <a:buNone/>
            </a:pPr>
            <a:r>
              <a:rPr lang="en-US" sz="4800" b="1">
                <a:solidFill>
                  <a:schemeClr val="lt1"/>
                </a:solidFill>
              </a:rPr>
              <a:t>2. It’s Urgent.</a:t>
            </a:r>
            <a:endParaRPr sz="4800" b="1">
              <a:solidFill>
                <a:schemeClr val="lt1"/>
              </a:solidFill>
            </a:endParaRPr>
          </a:p>
        </p:txBody>
      </p:sp>
      <p:sp>
        <p:nvSpPr>
          <p:cNvPr id="213" name="Google Shape;213;p29"/>
          <p:cNvSpPr txBox="1"/>
          <p:nvPr/>
        </p:nvSpPr>
        <p:spPr>
          <a:xfrm>
            <a:off x="235825" y="1455225"/>
            <a:ext cx="8337000" cy="1508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1050"/>
              </a:spcBef>
              <a:spcAft>
                <a:spcPts val="0"/>
              </a:spcAft>
              <a:buNone/>
            </a:pPr>
            <a:r>
              <a:rPr lang="en-US" sz="2400">
                <a:latin typeface="Helvetica Neue"/>
                <a:ea typeface="Helvetica Neue"/>
                <a:cs typeface="Helvetica Neue"/>
                <a:sym typeface="Helvetica Neue"/>
              </a:rPr>
              <a:t>Youth leadership is critical and their critical awareness must be comprehensive.  </a:t>
            </a:r>
            <a:endParaRPr sz="24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solidFill>
                <a:srgbClr val="F68E1E"/>
              </a:solidFill>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pic>
        <p:nvPicPr>
          <p:cNvPr id="214" name="Google Shape;214;p29"/>
          <p:cNvPicPr preferRelativeResize="0"/>
          <p:nvPr/>
        </p:nvPicPr>
        <p:blipFill rotWithShape="1">
          <a:blip r:embed="rId3">
            <a:alphaModFix/>
          </a:blip>
          <a:srcRect/>
          <a:stretch/>
        </p:blipFill>
        <p:spPr>
          <a:xfrm>
            <a:off x="191377" y="6286251"/>
            <a:ext cx="1037901" cy="571750"/>
          </a:xfrm>
          <a:prstGeom prst="rect">
            <a:avLst/>
          </a:prstGeom>
          <a:noFill/>
          <a:ln>
            <a:noFill/>
          </a:ln>
        </p:spPr>
      </p:pic>
      <p:pic>
        <p:nvPicPr>
          <p:cNvPr id="215" name="Google Shape;215;p29"/>
          <p:cNvPicPr preferRelativeResize="0"/>
          <p:nvPr/>
        </p:nvPicPr>
        <p:blipFill>
          <a:blip r:embed="rId4">
            <a:alphaModFix/>
          </a:blip>
          <a:stretch>
            <a:fillRect/>
          </a:stretch>
        </p:blipFill>
        <p:spPr>
          <a:xfrm>
            <a:off x="1934428" y="2614775"/>
            <a:ext cx="5023950" cy="3589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p:nvPr/>
        </p:nvSpPr>
        <p:spPr>
          <a:xfrm>
            <a:off x="-386868"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1" name="Google Shape;221;p30"/>
          <p:cNvSpPr/>
          <p:nvPr/>
        </p:nvSpPr>
        <p:spPr>
          <a:xfrm>
            <a:off x="-386869" y="125021"/>
            <a:ext cx="9917744" cy="1047774"/>
          </a:xfrm>
          <a:prstGeom prst="flowChartManualInput">
            <a:avLst/>
          </a:prstGeom>
          <a:solidFill>
            <a:srgbClr val="F68E1E">
              <a:alpha val="14900"/>
            </a:srgbClr>
          </a:solidFill>
          <a:ln>
            <a:noFill/>
          </a:ln>
        </p:spPr>
        <p:txBody>
          <a:bodyPr spcFirstLastPara="1" wrap="square" lIns="68575" tIns="34275" rIns="68575" bIns="34275" anchor="ctr" anchorCtr="0">
            <a:noAutofit/>
          </a:bodyPr>
          <a:lstStyle/>
          <a:p>
            <a:pPr marL="457200" marR="0" lvl="0" indent="0" algn="ctr" rtl="0">
              <a:spcBef>
                <a:spcPts val="0"/>
              </a:spcBef>
              <a:spcAft>
                <a:spcPts val="0"/>
              </a:spcAft>
              <a:buNone/>
            </a:pPr>
            <a:r>
              <a:rPr lang="en-US" sz="4800" b="1">
                <a:solidFill>
                  <a:schemeClr val="lt1"/>
                </a:solidFill>
              </a:rPr>
              <a:t>3. Youth Demand It.</a:t>
            </a:r>
            <a:endParaRPr sz="4800" b="1">
              <a:solidFill>
                <a:schemeClr val="lt1"/>
              </a:solidFill>
            </a:endParaRPr>
          </a:p>
        </p:txBody>
      </p:sp>
      <p:sp>
        <p:nvSpPr>
          <p:cNvPr id="222" name="Google Shape;222;p30"/>
          <p:cNvSpPr txBox="1"/>
          <p:nvPr/>
        </p:nvSpPr>
        <p:spPr>
          <a:xfrm>
            <a:off x="4135650" y="1455225"/>
            <a:ext cx="4437000" cy="46950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1050"/>
              </a:spcBef>
              <a:spcAft>
                <a:spcPts val="0"/>
              </a:spcAft>
              <a:buNone/>
            </a:pPr>
            <a:r>
              <a:rPr lang="en-US" sz="2600">
                <a:solidFill>
                  <a:schemeClr val="dk1"/>
                </a:solidFill>
                <a:latin typeface="Helvetica Neue"/>
                <a:ea typeface="Helvetica Neue"/>
                <a:cs typeface="Helvetica Neue"/>
                <a:sym typeface="Helvetica Neue"/>
              </a:rPr>
              <a:t>Young people know something is off balance... </a:t>
            </a:r>
            <a:endParaRPr sz="2400">
              <a:latin typeface="Helvetica Neue"/>
              <a:ea typeface="Helvetica Neue"/>
              <a:cs typeface="Helvetica Neue"/>
              <a:sym typeface="Helvetica Neue"/>
            </a:endParaRPr>
          </a:p>
          <a:p>
            <a:pPr marL="0" marR="0" lvl="0" indent="0" algn="ctr" rtl="0">
              <a:lnSpc>
                <a:spcPct val="110000"/>
              </a:lnSpc>
              <a:spcBef>
                <a:spcPts val="1050"/>
              </a:spcBef>
              <a:spcAft>
                <a:spcPts val="0"/>
              </a:spcAft>
              <a:buNone/>
            </a:pPr>
            <a:r>
              <a:rPr lang="en-US" sz="2200">
                <a:latin typeface="Helvetica Neue"/>
                <a:ea typeface="Helvetica Neue"/>
                <a:cs typeface="Helvetica Neue"/>
                <a:sym typeface="Helvetica Neue"/>
              </a:rPr>
              <a:t>Unequal resources + Unequal opportunities = Unequal outcomes</a:t>
            </a:r>
            <a:endParaRPr sz="22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latin typeface="Helvetica Neue"/>
              <a:ea typeface="Helvetica Neue"/>
              <a:cs typeface="Helvetica Neue"/>
              <a:sym typeface="Helvetica Neue"/>
            </a:endParaRPr>
          </a:p>
          <a:p>
            <a:pPr marL="914400" marR="0" lvl="0" indent="0" algn="l" rtl="0">
              <a:lnSpc>
                <a:spcPct val="110000"/>
              </a:lnSpc>
              <a:spcBef>
                <a:spcPts val="1050"/>
              </a:spcBef>
              <a:spcAft>
                <a:spcPts val="0"/>
              </a:spcAft>
              <a:buNone/>
            </a:pPr>
            <a:endParaRPr sz="24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solidFill>
                <a:srgbClr val="F68E1E"/>
              </a:solidFill>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pic>
        <p:nvPicPr>
          <p:cNvPr id="223" name="Google Shape;223;p30"/>
          <p:cNvPicPr preferRelativeResize="0"/>
          <p:nvPr/>
        </p:nvPicPr>
        <p:blipFill rotWithShape="1">
          <a:blip r:embed="rId3">
            <a:alphaModFix/>
          </a:blip>
          <a:srcRect/>
          <a:stretch/>
        </p:blipFill>
        <p:spPr>
          <a:xfrm>
            <a:off x="191377" y="6286251"/>
            <a:ext cx="1037901" cy="571750"/>
          </a:xfrm>
          <a:prstGeom prst="rect">
            <a:avLst/>
          </a:prstGeom>
          <a:noFill/>
          <a:ln>
            <a:noFill/>
          </a:ln>
        </p:spPr>
      </p:pic>
      <p:pic>
        <p:nvPicPr>
          <p:cNvPr id="224" name="Google Shape;224;p30"/>
          <p:cNvPicPr preferRelativeResize="0"/>
          <p:nvPr/>
        </p:nvPicPr>
        <p:blipFill>
          <a:blip r:embed="rId4">
            <a:alphaModFix/>
          </a:blip>
          <a:stretch>
            <a:fillRect/>
          </a:stretch>
        </p:blipFill>
        <p:spPr>
          <a:xfrm>
            <a:off x="0" y="1562650"/>
            <a:ext cx="4191365" cy="2623801"/>
          </a:xfrm>
          <a:prstGeom prst="rect">
            <a:avLst/>
          </a:prstGeom>
          <a:noFill/>
          <a:ln>
            <a:noFill/>
          </a:ln>
        </p:spPr>
      </p:pic>
      <p:pic>
        <p:nvPicPr>
          <p:cNvPr id="225" name="Google Shape;225;p30"/>
          <p:cNvPicPr preferRelativeResize="0"/>
          <p:nvPr/>
        </p:nvPicPr>
        <p:blipFill>
          <a:blip r:embed="rId5">
            <a:alphaModFix/>
          </a:blip>
          <a:stretch>
            <a:fillRect/>
          </a:stretch>
        </p:blipFill>
        <p:spPr>
          <a:xfrm>
            <a:off x="4242549" y="4234200"/>
            <a:ext cx="4789226" cy="262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p:nvPr/>
        </p:nvSpPr>
        <p:spPr>
          <a:xfrm>
            <a:off x="-386868"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1" name="Google Shape;231;p31"/>
          <p:cNvSpPr/>
          <p:nvPr/>
        </p:nvSpPr>
        <p:spPr>
          <a:xfrm>
            <a:off x="-386869" y="125021"/>
            <a:ext cx="9917744" cy="1047774"/>
          </a:xfrm>
          <a:prstGeom prst="flowChartManualInput">
            <a:avLst/>
          </a:prstGeom>
          <a:solidFill>
            <a:srgbClr val="F68E1E">
              <a:alpha val="14900"/>
            </a:srgbClr>
          </a:solidFill>
          <a:ln>
            <a:noFill/>
          </a:ln>
        </p:spPr>
        <p:txBody>
          <a:bodyPr spcFirstLastPara="1" wrap="square" lIns="68575" tIns="34275" rIns="68575" bIns="34275" anchor="ctr" anchorCtr="0">
            <a:noAutofit/>
          </a:bodyPr>
          <a:lstStyle/>
          <a:p>
            <a:pPr marL="457200" marR="0" lvl="0" indent="0" algn="ctr" rtl="0">
              <a:spcBef>
                <a:spcPts val="0"/>
              </a:spcBef>
              <a:spcAft>
                <a:spcPts val="0"/>
              </a:spcAft>
              <a:buNone/>
            </a:pPr>
            <a:r>
              <a:rPr lang="en-US" sz="4800" b="1">
                <a:solidFill>
                  <a:schemeClr val="lt1"/>
                </a:solidFill>
              </a:rPr>
              <a:t>4. Our Mission Depends on it.</a:t>
            </a:r>
            <a:endParaRPr sz="4800" b="1">
              <a:solidFill>
                <a:schemeClr val="lt1"/>
              </a:solidFill>
            </a:endParaRPr>
          </a:p>
        </p:txBody>
      </p:sp>
      <p:sp>
        <p:nvSpPr>
          <p:cNvPr id="232" name="Google Shape;232;p31"/>
          <p:cNvSpPr txBox="1"/>
          <p:nvPr/>
        </p:nvSpPr>
        <p:spPr>
          <a:xfrm>
            <a:off x="191375" y="1455213"/>
            <a:ext cx="8381400" cy="2181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600">
                <a:solidFill>
                  <a:schemeClr val="dk1"/>
                </a:solidFill>
                <a:latin typeface="Helvetica Neue"/>
                <a:ea typeface="Helvetica Neue"/>
                <a:cs typeface="Helvetica Neue"/>
                <a:sym typeface="Helvetica Neue"/>
              </a:rPr>
              <a:t>YES! supports the power of youth to challenge injustice and advocate for community transformation.  Through intentional youth/adult partnerships, we learn, unlearn, create, dream, and grow together.  </a:t>
            </a:r>
            <a:endParaRPr sz="2600">
              <a:solidFill>
                <a:schemeClr val="dk1"/>
              </a:solidFill>
              <a:latin typeface="Helvetica Neue"/>
              <a:ea typeface="Helvetica Neue"/>
              <a:cs typeface="Helvetica Neue"/>
              <a:sym typeface="Helvetica Neue"/>
            </a:endParaRPr>
          </a:p>
          <a:p>
            <a:pPr marL="457200" marR="0" lvl="0" indent="0" algn="l" rtl="0">
              <a:lnSpc>
                <a:spcPct val="110000"/>
              </a:lnSpc>
              <a:spcBef>
                <a:spcPts val="1050"/>
              </a:spcBef>
              <a:spcAft>
                <a:spcPts val="0"/>
              </a:spcAft>
              <a:buNone/>
            </a:pPr>
            <a:endParaRPr sz="2400">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2400">
              <a:solidFill>
                <a:srgbClr val="F68E1E"/>
              </a:solidFill>
              <a:latin typeface="Helvetica Neue"/>
              <a:ea typeface="Helvetica Neue"/>
              <a:cs typeface="Helvetica Neue"/>
              <a:sym typeface="Helvetica Neue"/>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pic>
        <p:nvPicPr>
          <p:cNvPr id="233" name="Google Shape;233;p31"/>
          <p:cNvPicPr preferRelativeResize="0"/>
          <p:nvPr/>
        </p:nvPicPr>
        <p:blipFill rotWithShape="1">
          <a:blip r:embed="rId3">
            <a:alphaModFix/>
          </a:blip>
          <a:srcRect/>
          <a:stretch/>
        </p:blipFill>
        <p:spPr>
          <a:xfrm>
            <a:off x="191377" y="6286251"/>
            <a:ext cx="1037901" cy="571750"/>
          </a:xfrm>
          <a:prstGeom prst="rect">
            <a:avLst/>
          </a:prstGeom>
          <a:noFill/>
          <a:ln>
            <a:noFill/>
          </a:ln>
        </p:spPr>
      </p:pic>
      <p:sp>
        <p:nvSpPr>
          <p:cNvPr id="234" name="Google Shape;234;p31"/>
          <p:cNvSpPr txBox="1">
            <a:spLocks noGrp="1"/>
          </p:cNvSpPr>
          <p:nvPr>
            <p:ph type="body" idx="1"/>
          </p:nvPr>
        </p:nvSpPr>
        <p:spPr>
          <a:xfrm>
            <a:off x="4535100" y="4155888"/>
            <a:ext cx="4472100" cy="2016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b="1">
                <a:solidFill>
                  <a:srgbClr val="333333"/>
                </a:solidFill>
                <a:latin typeface="Arial"/>
                <a:ea typeface="Arial"/>
                <a:cs typeface="Arial"/>
                <a:sym typeface="Arial"/>
              </a:rPr>
              <a:t>“racism saps the strength of the whole society through the waste of human resources.”</a:t>
            </a:r>
            <a:endParaRPr sz="2400">
              <a:solidFill>
                <a:srgbClr val="333333"/>
              </a:solidFill>
              <a:latin typeface="Arial"/>
              <a:ea typeface="Arial"/>
              <a:cs typeface="Arial"/>
              <a:sym typeface="Arial"/>
            </a:endParaRPr>
          </a:p>
          <a:p>
            <a:pPr marL="457200" lvl="0" indent="-342900" algn="l" rtl="0">
              <a:lnSpc>
                <a:spcPct val="100000"/>
              </a:lnSpc>
              <a:spcBef>
                <a:spcPts val="0"/>
              </a:spcBef>
              <a:spcAft>
                <a:spcPts val="0"/>
              </a:spcAft>
              <a:buClr>
                <a:srgbClr val="333333"/>
              </a:buClr>
              <a:buSzPts val="1800"/>
              <a:buChar char="-"/>
            </a:pPr>
            <a:r>
              <a:rPr lang="en-US" sz="1800">
                <a:solidFill>
                  <a:srgbClr val="333333"/>
                </a:solidFill>
                <a:latin typeface="Arial"/>
                <a:ea typeface="Arial"/>
                <a:cs typeface="Arial"/>
                <a:sym typeface="Arial"/>
              </a:rPr>
              <a:t>Dr. Camara P. Jones</a:t>
            </a:r>
            <a:endParaRPr sz="1800">
              <a:solidFill>
                <a:srgbClr val="333333"/>
              </a:solidFill>
              <a:latin typeface="Arial"/>
              <a:ea typeface="Arial"/>
              <a:cs typeface="Arial"/>
              <a:sym typeface="Arial"/>
            </a:endParaRPr>
          </a:p>
          <a:p>
            <a:pPr marL="0" lvl="0" indent="0" algn="l" rtl="0">
              <a:spcBef>
                <a:spcPts val="1000"/>
              </a:spcBef>
              <a:spcAft>
                <a:spcPts val="0"/>
              </a:spcAft>
              <a:buNone/>
            </a:pPr>
            <a:endParaRPr/>
          </a:p>
        </p:txBody>
      </p:sp>
      <p:pic>
        <p:nvPicPr>
          <p:cNvPr id="235" name="Google Shape;235;p31"/>
          <p:cNvPicPr preferRelativeResize="0"/>
          <p:nvPr/>
        </p:nvPicPr>
        <p:blipFill>
          <a:blip r:embed="rId4">
            <a:alphaModFix/>
          </a:blip>
          <a:stretch>
            <a:fillRect/>
          </a:stretch>
        </p:blipFill>
        <p:spPr>
          <a:xfrm>
            <a:off x="347625" y="3504800"/>
            <a:ext cx="3892075" cy="259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p:nvPr/>
        </p:nvSpPr>
        <p:spPr>
          <a:xfrm>
            <a:off x="-196943"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1" name="Google Shape;241;p32"/>
          <p:cNvSpPr/>
          <p:nvPr/>
        </p:nvSpPr>
        <p:spPr>
          <a:xfrm>
            <a:off x="688956" y="125021"/>
            <a:ext cx="9917744" cy="1047774"/>
          </a:xfrm>
          <a:prstGeom prst="flowChartManualInput">
            <a:avLst/>
          </a:prstGeom>
          <a:solidFill>
            <a:srgbClr val="F68E1E">
              <a:alpha val="14900"/>
            </a:srgbClr>
          </a:solidFill>
          <a:ln>
            <a:noFill/>
          </a:ln>
        </p:spPr>
        <p:txBody>
          <a:bodyPr spcFirstLastPara="1" wrap="square" lIns="68575" tIns="34275" rIns="68575" bIns="34275" anchor="ctr" anchorCtr="0">
            <a:noAutofit/>
          </a:bodyPr>
          <a:lstStyle/>
          <a:p>
            <a:pPr marL="457200" marR="0" lvl="0" indent="0" algn="l" rtl="0">
              <a:spcBef>
                <a:spcPts val="0"/>
              </a:spcBef>
              <a:spcAft>
                <a:spcPts val="0"/>
              </a:spcAft>
              <a:buNone/>
            </a:pPr>
            <a:r>
              <a:rPr lang="en-US" sz="4800" b="1">
                <a:solidFill>
                  <a:schemeClr val="lt1"/>
                </a:solidFill>
              </a:rPr>
              <a:t>5. Power IS NOT Balanced.</a:t>
            </a:r>
            <a:endParaRPr sz="4800" b="1">
              <a:solidFill>
                <a:schemeClr val="lt1"/>
              </a:solidFill>
            </a:endParaRPr>
          </a:p>
        </p:txBody>
      </p:sp>
      <p:sp>
        <p:nvSpPr>
          <p:cNvPr id="242" name="Google Shape;242;p32"/>
          <p:cNvSpPr txBox="1"/>
          <p:nvPr/>
        </p:nvSpPr>
        <p:spPr>
          <a:xfrm>
            <a:off x="404532" y="1759604"/>
            <a:ext cx="4014000" cy="3604800"/>
          </a:xfrm>
          <a:prstGeom prst="rect">
            <a:avLst/>
          </a:prstGeom>
          <a:noFill/>
          <a:ln>
            <a:noFill/>
          </a:ln>
        </p:spPr>
        <p:txBody>
          <a:bodyPr spcFirstLastPara="1" wrap="square" lIns="91425" tIns="45700" rIns="91425" bIns="45700" anchor="t" anchorCtr="0">
            <a:noAutofit/>
          </a:bodyPr>
          <a:lstStyle/>
          <a:p>
            <a:pPr marL="457200" marR="0" lvl="0" indent="0" algn="l" rtl="0">
              <a:lnSpc>
                <a:spcPct val="110000"/>
              </a:lnSpc>
              <a:spcBef>
                <a:spcPts val="1050"/>
              </a:spcBef>
              <a:spcAft>
                <a:spcPts val="0"/>
              </a:spcAft>
              <a:buNone/>
            </a:pPr>
            <a:endParaRPr/>
          </a:p>
          <a:p>
            <a:pPr marL="0" marR="0" lvl="0" indent="0" algn="l" rtl="0">
              <a:lnSpc>
                <a:spcPct val="110000"/>
              </a:lnSpc>
              <a:spcBef>
                <a:spcPts val="1050"/>
              </a:spcBef>
              <a:spcAft>
                <a:spcPts val="0"/>
              </a:spcAft>
              <a:buNone/>
            </a:pPr>
            <a:endParaRPr sz="1050">
              <a:solidFill>
                <a:srgbClr val="F68E1E"/>
              </a:solidFill>
              <a:latin typeface="Helvetica Neue Light"/>
              <a:ea typeface="Helvetica Neue Light"/>
              <a:cs typeface="Helvetica Neue Light"/>
              <a:sym typeface="Helvetica Neue Light"/>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pic>
        <p:nvPicPr>
          <p:cNvPr id="243" name="Google Shape;243;p32"/>
          <p:cNvPicPr preferRelativeResize="0"/>
          <p:nvPr/>
        </p:nvPicPr>
        <p:blipFill rotWithShape="1">
          <a:blip r:embed="rId3">
            <a:alphaModFix/>
          </a:blip>
          <a:srcRect/>
          <a:stretch/>
        </p:blipFill>
        <p:spPr>
          <a:xfrm>
            <a:off x="151702" y="6099526"/>
            <a:ext cx="1037901" cy="571750"/>
          </a:xfrm>
          <a:prstGeom prst="rect">
            <a:avLst/>
          </a:prstGeom>
          <a:noFill/>
          <a:ln>
            <a:noFill/>
          </a:ln>
        </p:spPr>
      </p:pic>
      <p:sp>
        <p:nvSpPr>
          <p:cNvPr id="244" name="Google Shape;244;p32"/>
          <p:cNvSpPr txBox="1"/>
          <p:nvPr/>
        </p:nvSpPr>
        <p:spPr>
          <a:xfrm>
            <a:off x="151700" y="1469575"/>
            <a:ext cx="8918700" cy="18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900" b="1">
                <a:solidFill>
                  <a:srgbClr val="333333"/>
                </a:solidFill>
              </a:rPr>
              <a:t>Young people don’t know enough to be taken seriously.</a:t>
            </a:r>
            <a:endParaRPr sz="3900">
              <a:solidFill>
                <a:srgbClr val="333333"/>
              </a:solidFill>
            </a:endParaRPr>
          </a:p>
          <a:p>
            <a:pPr marL="0" lvl="0" indent="0" algn="l" rtl="0">
              <a:spcBef>
                <a:spcPts val="0"/>
              </a:spcBef>
              <a:spcAft>
                <a:spcPts val="0"/>
              </a:spcAft>
              <a:buNone/>
            </a:pPr>
            <a:endParaRPr sz="3000">
              <a:solidFill>
                <a:srgbClr val="333333"/>
              </a:solidFill>
            </a:endParaRPr>
          </a:p>
          <a:p>
            <a:pPr marL="0" lvl="0" indent="0" algn="l" rtl="0">
              <a:spcBef>
                <a:spcPts val="0"/>
              </a:spcBef>
              <a:spcAft>
                <a:spcPts val="0"/>
              </a:spcAft>
              <a:buNone/>
            </a:pPr>
            <a:endParaRPr sz="3000">
              <a:solidFill>
                <a:srgbClr val="333333"/>
              </a:solidFill>
            </a:endParaRPr>
          </a:p>
        </p:txBody>
      </p:sp>
      <p:sp>
        <p:nvSpPr>
          <p:cNvPr id="245" name="Google Shape;245;p32"/>
          <p:cNvSpPr txBox="1"/>
          <p:nvPr/>
        </p:nvSpPr>
        <p:spPr>
          <a:xfrm>
            <a:off x="151700" y="3193100"/>
            <a:ext cx="5867700" cy="24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900" b="1">
                <a:solidFill>
                  <a:srgbClr val="333333"/>
                </a:solidFill>
              </a:rPr>
              <a:t>Young people need to be kept under control until the </a:t>
            </a:r>
            <a:r>
              <a:rPr lang="en-US" sz="3900" b="1">
                <a:solidFill>
                  <a:srgbClr val="FF0000"/>
                </a:solidFill>
              </a:rPr>
              <a:t>m</a:t>
            </a:r>
            <a:r>
              <a:rPr lang="en-US" sz="3900" b="1">
                <a:solidFill>
                  <a:srgbClr val="333333"/>
                </a:solidFill>
              </a:rPr>
              <a:t>a</a:t>
            </a:r>
            <a:r>
              <a:rPr lang="en-US" sz="3900" b="1">
                <a:solidFill>
                  <a:srgbClr val="6AA84F"/>
                </a:solidFill>
              </a:rPr>
              <a:t>g</a:t>
            </a:r>
            <a:r>
              <a:rPr lang="en-US" sz="3900" b="1">
                <a:solidFill>
                  <a:srgbClr val="E69138"/>
                </a:solidFill>
              </a:rPr>
              <a:t>i</a:t>
            </a:r>
            <a:r>
              <a:rPr lang="en-US" sz="3900" b="1">
                <a:solidFill>
                  <a:srgbClr val="A64D79"/>
                </a:solidFill>
              </a:rPr>
              <a:t>c</a:t>
            </a:r>
            <a:r>
              <a:rPr lang="en-US" sz="3900" b="1">
                <a:solidFill>
                  <a:srgbClr val="8E7CC3"/>
                </a:solidFill>
              </a:rPr>
              <a:t>a</a:t>
            </a:r>
            <a:r>
              <a:rPr lang="en-US" sz="3900" b="1">
                <a:solidFill>
                  <a:srgbClr val="073763"/>
                </a:solidFill>
              </a:rPr>
              <a:t>l</a:t>
            </a:r>
            <a:r>
              <a:rPr lang="en-US" sz="3900" b="1">
                <a:solidFill>
                  <a:srgbClr val="333333"/>
                </a:solidFill>
              </a:rPr>
              <a:t> age of </a:t>
            </a:r>
            <a:r>
              <a:rPr lang="en-US" sz="3900" b="1" i="1">
                <a:solidFill>
                  <a:srgbClr val="333333"/>
                </a:solidFill>
              </a:rPr>
              <a:t>adulthood.</a:t>
            </a:r>
            <a:endParaRPr sz="3900" b="1" i="1">
              <a:solidFill>
                <a:srgbClr val="333333"/>
              </a:solidFill>
            </a:endParaRPr>
          </a:p>
          <a:p>
            <a:pPr marL="0" lvl="0" indent="0" algn="l" rtl="0">
              <a:spcBef>
                <a:spcPts val="0"/>
              </a:spcBef>
              <a:spcAft>
                <a:spcPts val="0"/>
              </a:spcAft>
              <a:buNone/>
            </a:pPr>
            <a:endParaRPr sz="3000">
              <a:solidFill>
                <a:srgbClr val="333333"/>
              </a:solidFill>
            </a:endParaRPr>
          </a:p>
          <a:p>
            <a:pPr marL="0" lvl="0" indent="0" algn="l" rtl="0">
              <a:spcBef>
                <a:spcPts val="0"/>
              </a:spcBef>
              <a:spcAft>
                <a:spcPts val="0"/>
              </a:spcAft>
              <a:buNone/>
            </a:pPr>
            <a:endParaRPr sz="3000">
              <a:solidFill>
                <a:srgbClr val="333333"/>
              </a:solidFill>
            </a:endParaRPr>
          </a:p>
        </p:txBody>
      </p:sp>
      <p:pic>
        <p:nvPicPr>
          <p:cNvPr id="246" name="Google Shape;246;p32"/>
          <p:cNvPicPr preferRelativeResize="0"/>
          <p:nvPr/>
        </p:nvPicPr>
        <p:blipFill rotWithShape="1">
          <a:blip r:embed="rId4">
            <a:alphaModFix/>
          </a:blip>
          <a:srcRect l="2856" r="2856"/>
          <a:stretch/>
        </p:blipFill>
        <p:spPr>
          <a:xfrm>
            <a:off x="5894100" y="2149375"/>
            <a:ext cx="2982600" cy="4376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p:nvPr/>
        </p:nvSpPr>
        <p:spPr>
          <a:xfrm>
            <a:off x="-196943" y="-172011"/>
            <a:ext cx="9537893" cy="1344810"/>
          </a:xfrm>
          <a:prstGeom prst="flowChartManualInput">
            <a:avLst/>
          </a:prstGeom>
          <a:solidFill>
            <a:srgbClr val="F68E1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2" name="Google Shape;252;p33"/>
          <p:cNvSpPr/>
          <p:nvPr/>
        </p:nvSpPr>
        <p:spPr>
          <a:xfrm>
            <a:off x="151706" y="125021"/>
            <a:ext cx="9917744" cy="1047774"/>
          </a:xfrm>
          <a:prstGeom prst="flowChartManualInput">
            <a:avLst/>
          </a:prstGeom>
          <a:solidFill>
            <a:srgbClr val="F68E1E">
              <a:alpha val="14900"/>
            </a:srgbClr>
          </a:solidFill>
          <a:ln>
            <a:noFill/>
          </a:ln>
        </p:spPr>
        <p:txBody>
          <a:bodyPr spcFirstLastPara="1" wrap="square" lIns="68575" tIns="34275" rIns="68575" bIns="34275" anchor="ctr" anchorCtr="0">
            <a:noAutofit/>
          </a:bodyPr>
          <a:lstStyle/>
          <a:p>
            <a:pPr marL="0" lvl="0" indent="0" algn="l" rtl="0">
              <a:spcBef>
                <a:spcPts val="0"/>
              </a:spcBef>
              <a:spcAft>
                <a:spcPts val="0"/>
              </a:spcAft>
              <a:buNone/>
            </a:pPr>
            <a:endParaRPr sz="3600" b="1">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000000"/>
              </a:buClr>
              <a:buSzPts val="2700"/>
              <a:buFont typeface="Arial"/>
              <a:buNone/>
            </a:pPr>
            <a:r>
              <a:rPr lang="en-US" sz="3600" b="1">
                <a:solidFill>
                  <a:srgbClr val="FFFFFF"/>
                </a:solidFill>
              </a:rPr>
              <a:t>A “Seat at the Table” Starter Kit:</a:t>
            </a:r>
            <a:endParaRPr sz="3600"/>
          </a:p>
          <a:p>
            <a:pPr marL="0" lvl="0" indent="0" algn="l" rtl="0">
              <a:spcBef>
                <a:spcPts val="0"/>
              </a:spcBef>
              <a:spcAft>
                <a:spcPts val="0"/>
              </a:spcAft>
              <a:buClr>
                <a:schemeClr val="dk1"/>
              </a:buClr>
              <a:buFont typeface="Arial"/>
              <a:buNone/>
            </a:pPr>
            <a:r>
              <a:rPr lang="en-US" sz="2400" b="1">
                <a:solidFill>
                  <a:schemeClr val="lt1"/>
                </a:solidFill>
              </a:rPr>
              <a:t>What Adults Need to Know….</a:t>
            </a:r>
            <a:endParaRPr sz="2400" b="1">
              <a:solidFill>
                <a:schemeClr val="lt1"/>
              </a:solidFill>
            </a:endParaRPr>
          </a:p>
          <a:p>
            <a:pPr marL="457200" marR="0" lvl="0" indent="0" algn="l" rtl="0">
              <a:spcBef>
                <a:spcPts val="0"/>
              </a:spcBef>
              <a:spcAft>
                <a:spcPts val="0"/>
              </a:spcAft>
              <a:buNone/>
            </a:pPr>
            <a:endParaRPr sz="4800" b="1">
              <a:solidFill>
                <a:schemeClr val="lt1"/>
              </a:solidFill>
            </a:endParaRPr>
          </a:p>
        </p:txBody>
      </p:sp>
      <p:sp>
        <p:nvSpPr>
          <p:cNvPr id="253" name="Google Shape;253;p33"/>
          <p:cNvSpPr txBox="1"/>
          <p:nvPr/>
        </p:nvSpPr>
        <p:spPr>
          <a:xfrm>
            <a:off x="404532" y="1759604"/>
            <a:ext cx="4014000" cy="3604800"/>
          </a:xfrm>
          <a:prstGeom prst="rect">
            <a:avLst/>
          </a:prstGeom>
          <a:noFill/>
          <a:ln>
            <a:noFill/>
          </a:ln>
        </p:spPr>
        <p:txBody>
          <a:bodyPr spcFirstLastPara="1" wrap="square" lIns="91425" tIns="45700" rIns="91425" bIns="45700" anchor="t" anchorCtr="0">
            <a:noAutofit/>
          </a:bodyPr>
          <a:lstStyle/>
          <a:p>
            <a:pPr marL="457200" marR="0" lvl="0" indent="0" algn="l" rtl="0">
              <a:lnSpc>
                <a:spcPct val="110000"/>
              </a:lnSpc>
              <a:spcBef>
                <a:spcPts val="1050"/>
              </a:spcBef>
              <a:spcAft>
                <a:spcPts val="0"/>
              </a:spcAft>
              <a:buNone/>
            </a:pPr>
            <a:endParaRPr/>
          </a:p>
          <a:p>
            <a:pPr marL="0" marR="0" lvl="0" indent="0" algn="l" rtl="0">
              <a:lnSpc>
                <a:spcPct val="110000"/>
              </a:lnSpc>
              <a:spcBef>
                <a:spcPts val="1050"/>
              </a:spcBef>
              <a:spcAft>
                <a:spcPts val="0"/>
              </a:spcAft>
              <a:buNone/>
            </a:pPr>
            <a:endParaRPr sz="1050">
              <a:solidFill>
                <a:srgbClr val="F68E1E"/>
              </a:solidFill>
              <a:latin typeface="Helvetica Neue Light"/>
              <a:ea typeface="Helvetica Neue Light"/>
              <a:cs typeface="Helvetica Neue Light"/>
              <a:sym typeface="Helvetica Neue Light"/>
            </a:endParaRPr>
          </a:p>
          <a:p>
            <a:pPr marL="0" marR="0" lvl="0" indent="0" algn="l" rtl="0">
              <a:lnSpc>
                <a:spcPct val="110000"/>
              </a:lnSpc>
              <a:spcBef>
                <a:spcPts val="1050"/>
              </a:spcBef>
              <a:spcAft>
                <a:spcPts val="0"/>
              </a:spcAft>
              <a:buNone/>
            </a:pPr>
            <a:endParaRPr sz="1050">
              <a:solidFill>
                <a:schemeClr val="dk1"/>
              </a:solidFill>
              <a:latin typeface="Calibri"/>
              <a:ea typeface="Calibri"/>
              <a:cs typeface="Calibri"/>
              <a:sym typeface="Calibri"/>
            </a:endParaRPr>
          </a:p>
        </p:txBody>
      </p:sp>
      <p:sp>
        <p:nvSpPr>
          <p:cNvPr id="254" name="Google Shape;254;p33"/>
          <p:cNvSpPr txBox="1"/>
          <p:nvPr/>
        </p:nvSpPr>
        <p:spPr>
          <a:xfrm>
            <a:off x="151700" y="1327350"/>
            <a:ext cx="5505300" cy="55308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Who is/is not at the table?</a:t>
            </a:r>
            <a:endParaRPr sz="2400" b="1">
              <a:latin typeface="Helvetica Neue"/>
              <a:ea typeface="Helvetica Neue"/>
              <a:cs typeface="Helvetica Neue"/>
              <a:sym typeface="Helvetica Neue"/>
            </a:endParaRPr>
          </a:p>
          <a:p>
            <a:pPr marL="457200" lvl="0" indent="-381000" algn="l" rtl="0">
              <a:lnSpc>
                <a:spcPct val="115000"/>
              </a:lnSpc>
              <a:spcBef>
                <a:spcPts val="100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Get to know the youth at the table.</a:t>
            </a:r>
            <a:endParaRPr sz="2400" b="1">
              <a:latin typeface="Helvetica Neue"/>
              <a:ea typeface="Helvetica Neue"/>
              <a:cs typeface="Helvetica Neue"/>
              <a:sym typeface="Helvetica Neue"/>
            </a:endParaRPr>
          </a:p>
          <a:p>
            <a:pPr marL="457200" lvl="0" indent="-381000" algn="l" rtl="0">
              <a:lnSpc>
                <a:spcPct val="115000"/>
              </a:lnSpc>
              <a:spcBef>
                <a:spcPts val="100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When, where and how is the table created?</a:t>
            </a:r>
            <a:endParaRPr sz="2400" b="1">
              <a:latin typeface="Helvetica Neue"/>
              <a:ea typeface="Helvetica Neue"/>
              <a:cs typeface="Helvetica Neue"/>
              <a:sym typeface="Helvetica Neue"/>
            </a:endParaRPr>
          </a:p>
          <a:p>
            <a:pPr marL="457200" lvl="0" indent="-381000" algn="l" rtl="0">
              <a:lnSpc>
                <a:spcPct val="115000"/>
              </a:lnSpc>
              <a:spcBef>
                <a:spcPts val="100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What happens when youth want to stand on the table?</a:t>
            </a:r>
            <a:endParaRPr sz="2400" b="1">
              <a:latin typeface="Helvetica Neue"/>
              <a:ea typeface="Helvetica Neue"/>
              <a:cs typeface="Helvetica Neue"/>
              <a:sym typeface="Helvetica Neue"/>
            </a:endParaRPr>
          </a:p>
          <a:p>
            <a:pPr marL="457200" lvl="0" indent="-381000" algn="l" rtl="0">
              <a:lnSpc>
                <a:spcPct val="115000"/>
              </a:lnSpc>
              <a:spcBef>
                <a:spcPts val="100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Provide youth the tools to create their own table.</a:t>
            </a:r>
            <a:endParaRPr sz="2400" b="1">
              <a:latin typeface="Helvetica Neue"/>
              <a:ea typeface="Helvetica Neue"/>
              <a:cs typeface="Helvetica Neue"/>
              <a:sym typeface="Helvetica Neue"/>
            </a:endParaRPr>
          </a:p>
          <a:p>
            <a:pPr marL="457200" lvl="0" indent="-381000" algn="l" rtl="0">
              <a:lnSpc>
                <a:spcPct val="115000"/>
              </a:lnSpc>
              <a:spcBef>
                <a:spcPts val="1050"/>
              </a:spcBef>
              <a:spcAft>
                <a:spcPts val="0"/>
              </a:spcAft>
              <a:buClr>
                <a:srgbClr val="004E94"/>
              </a:buClr>
              <a:buSzPts val="2400"/>
              <a:buFont typeface="Helvetica Neue"/>
              <a:buChar char="✓"/>
            </a:pPr>
            <a:r>
              <a:rPr lang="en-US" sz="2400" b="1">
                <a:latin typeface="Helvetica Neue"/>
                <a:ea typeface="Helvetica Neue"/>
                <a:cs typeface="Helvetica Neue"/>
                <a:sym typeface="Helvetica Neue"/>
              </a:rPr>
              <a:t>What does shared power look like at the table?</a:t>
            </a:r>
            <a:endParaRPr sz="2400" b="1">
              <a:latin typeface="Helvetica Neue"/>
              <a:ea typeface="Helvetica Neue"/>
              <a:cs typeface="Helvetica Neue"/>
              <a:sym typeface="Helvetica Neue"/>
            </a:endParaRPr>
          </a:p>
          <a:p>
            <a:pPr marL="0" lvl="0" indent="0" algn="l" rtl="0">
              <a:spcBef>
                <a:spcPts val="1000"/>
              </a:spcBef>
              <a:spcAft>
                <a:spcPts val="0"/>
              </a:spcAft>
              <a:buNone/>
            </a:pPr>
            <a:endParaRPr sz="3900" b="1">
              <a:solidFill>
                <a:srgbClr val="333333"/>
              </a:solidFill>
            </a:endParaRPr>
          </a:p>
        </p:txBody>
      </p:sp>
      <p:pic>
        <p:nvPicPr>
          <p:cNvPr id="255" name="Google Shape;255;p33"/>
          <p:cNvPicPr preferRelativeResize="0"/>
          <p:nvPr/>
        </p:nvPicPr>
        <p:blipFill rotWithShape="1">
          <a:blip r:embed="rId3">
            <a:alphaModFix/>
          </a:blip>
          <a:srcRect/>
          <a:stretch/>
        </p:blipFill>
        <p:spPr>
          <a:xfrm>
            <a:off x="5657000" y="1892425"/>
            <a:ext cx="3388874" cy="34719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1410</Words>
  <Application>Microsoft Macintosh PowerPoint</Application>
  <PresentationFormat>On-screen Show (4:3)</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Helvetica Neue</vt:lpstr>
      <vt:lpstr>Calibri</vt:lpstr>
      <vt:lpstr>Arial</vt:lpstr>
      <vt:lpstr>Helvetica Neue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2019-11-20T15:41:57Z</dcterms:modified>
</cp:coreProperties>
</file>