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0" r:id="rId3"/>
    <p:sldId id="278" r:id="rId4"/>
    <p:sldId id="282" r:id="rId5"/>
    <p:sldId id="258" r:id="rId6"/>
    <p:sldId id="280" r:id="rId7"/>
    <p:sldId id="281" r:id="rId8"/>
    <p:sldId id="283" r:id="rId9"/>
    <p:sldId id="261" r:id="rId10"/>
    <p:sldId id="284" r:id="rId11"/>
    <p:sldId id="287" r:id="rId12"/>
    <p:sldId id="285" r:id="rId13"/>
    <p:sldId id="294" r:id="rId14"/>
    <p:sldId id="286" r:id="rId15"/>
    <p:sldId id="288" r:id="rId16"/>
    <p:sldId id="289" r:id="rId17"/>
    <p:sldId id="290" r:id="rId18"/>
    <p:sldId id="270" r:id="rId19"/>
    <p:sldId id="292" r:id="rId20"/>
    <p:sldId id="293" r:id="rId21"/>
    <p:sldId id="295" r:id="rId22"/>
    <p:sldId id="277" r:id="rId23"/>
  </p:sldIdLst>
  <p:sldSz cx="9144000" cy="6858000" type="screen4x3"/>
  <p:notesSz cx="6985000" cy="92837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9" autoAdjust="0"/>
    <p:restoredTop sz="67944" autoAdjust="0"/>
  </p:normalViewPr>
  <p:slideViewPr>
    <p:cSldViewPr>
      <p:cViewPr>
        <p:scale>
          <a:sx n="69" d="100"/>
          <a:sy n="69" d="100"/>
        </p:scale>
        <p:origin x="-1092" y="892"/>
      </p:cViewPr>
      <p:guideLst>
        <p:guide orient="horz" pos="2160"/>
        <p:guide pos="2880"/>
      </p:guideLst>
    </p:cSldViewPr>
  </p:slideViewPr>
  <p:notesTextViewPr>
    <p:cViewPr>
      <p:scale>
        <a:sx n="1" d="1"/>
        <a:sy n="1" d="1"/>
      </p:scale>
      <p:origin x="0" y="0"/>
    </p:cViewPr>
  </p:notesTextViewPr>
  <p:notesViewPr>
    <p:cSldViewPr>
      <p:cViewPr varScale="1">
        <p:scale>
          <a:sx n="49" d="100"/>
          <a:sy n="49" d="100"/>
        </p:scale>
        <p:origin x="-2632" y="-68"/>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B84B06F-9F46-4AB0-827A-A01A20764EF5}" type="datetimeFigureOut">
              <a:rPr lang="en-CA" smtClean="0"/>
              <a:t>2016-11-08</a:t>
            </a:fld>
            <a:endParaRPr lang="en-CA"/>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CA"/>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CA"/>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458E3306-3F23-4D65-9B4A-424B278537A4}" type="slidenum">
              <a:rPr lang="en-CA" smtClean="0"/>
              <a:t>‹#›</a:t>
            </a:fld>
            <a:endParaRPr lang="en-CA"/>
          </a:p>
        </p:txBody>
      </p:sp>
    </p:spTree>
    <p:extLst>
      <p:ext uri="{BB962C8B-B14F-4D97-AF65-F5344CB8AC3E}">
        <p14:creationId xmlns:p14="http://schemas.microsoft.com/office/powerpoint/2010/main" val="230400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ealth.gov.bc.ca/library/publications/year/2014/Setting-priorities-BC-Health-Feb14.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ealth.gov.bc.ca/library/publications/year/2015_a/pt-centred-care-framework.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health.gov.bc.ca/library/publications/year/2015_a/primary-and-community-care-policy-paper-exec.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2.gov.bc.ca/assets/gov/health/about-bc-s-health-care-system/primary-health-care/patients-as-partners-public-engagement-201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ealth.gov.bc.ca/library/publications/year/2007/phc_charter.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Thank you for</a:t>
            </a:r>
            <a:r>
              <a:rPr lang="en-CA" baseline="0" dirty="0" smtClean="0"/>
              <a:t> joining me today. I am Shannon Holms, Director, Patient Engagement and Community Programs with the British Columbia Ministry of Health.</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1</a:t>
            </a:fld>
            <a:endParaRPr lang="en-CA"/>
          </a:p>
        </p:txBody>
      </p:sp>
    </p:spTree>
    <p:extLst>
      <p:ext uri="{BB962C8B-B14F-4D97-AF65-F5344CB8AC3E}">
        <p14:creationId xmlns:p14="http://schemas.microsoft.com/office/powerpoint/2010/main" val="650165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CA" dirty="0" smtClean="0">
                <a:latin typeface="Arial"/>
                <a:ea typeface="Calibri"/>
                <a:cs typeface="Times New Roman"/>
              </a:rPr>
              <a:t>	The </a:t>
            </a:r>
            <a:r>
              <a:rPr lang="en-CA" dirty="0">
                <a:latin typeface="Arial"/>
                <a:ea typeface="Calibri"/>
                <a:cs typeface="Times New Roman"/>
              </a:rPr>
              <a:t>Ministry of Health demonstrates the value of patient engagement through leaderships’ actions.  For example, stakeholders were invited by the Deputy Minister of Health to provide feedback on strategic policy papers with key partners including one with Patients as Partners.  </a:t>
            </a:r>
            <a:r>
              <a:rPr lang="en-US" dirty="0">
                <a:latin typeface="Arial"/>
                <a:ea typeface="Calibri"/>
                <a:cs typeface="Times New Roman"/>
              </a:rPr>
              <a:t>	</a:t>
            </a:r>
            <a:r>
              <a:rPr lang="en-CA" dirty="0">
                <a:latin typeface="Arial"/>
                <a:ea typeface="Calibri"/>
                <a:cs typeface="Times New Roman"/>
              </a:rPr>
              <a:t>Led by Senior Executives, the Ministry of Health’s </a:t>
            </a:r>
            <a:r>
              <a:rPr lang="en-CA" u="sng" dirty="0">
                <a:solidFill>
                  <a:srgbClr val="0000FF"/>
                </a:solidFill>
                <a:latin typeface="Arial"/>
                <a:ea typeface="Calibri"/>
                <a:cs typeface="Times New Roman"/>
                <a:hlinkClick r:id="rId3"/>
              </a:rPr>
              <a:t>Setting Priorities for the B.C. Health System</a:t>
            </a:r>
            <a:r>
              <a:rPr lang="en-CA" dirty="0">
                <a:latin typeface="Arial"/>
                <a:ea typeface="Calibri"/>
                <a:cs typeface="Times New Roman"/>
              </a:rPr>
              <a:t> has Patient Centered Care as the first priority.  “</a:t>
            </a:r>
            <a:r>
              <a:rPr lang="en-CA" i="1" dirty="0">
                <a:latin typeface="Arial"/>
                <a:ea typeface="Calibri"/>
                <a:cs typeface="Times New Roman"/>
              </a:rPr>
              <a:t>It will require translating high-level patient-centred care concepts into actionable, attainable and sustainable practices across all sectors of the health system, including: engaging medical, nursing, allied health and support staff; empowering staff working closest with patients and residents to individualize the experience of care; and using feedback from patients to evaluate and drive change. This approach will be built into governance evaluation, as well as executive and staff performance reviews</a:t>
            </a:r>
            <a:r>
              <a:rPr lang="en-CA" dirty="0">
                <a:latin typeface="Arial"/>
                <a:ea typeface="Calibri"/>
                <a:cs typeface="Times New Roman"/>
              </a:rPr>
              <a:t>.”</a:t>
            </a:r>
            <a:endParaRPr lang="en-CA" dirty="0">
              <a:ea typeface="Calibri"/>
              <a:cs typeface="Times New Roman"/>
            </a:endParaRPr>
          </a:p>
          <a:p>
            <a:pPr>
              <a:lnSpc>
                <a:spcPct val="115000"/>
              </a:lnSpc>
            </a:pPr>
            <a:r>
              <a:rPr lang="en-CA" dirty="0">
                <a:latin typeface="Arial"/>
                <a:ea typeface="Calibri"/>
                <a:cs typeface="Times New Roman"/>
              </a:rPr>
              <a:t>	</a:t>
            </a:r>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10</a:t>
            </a:fld>
            <a:endParaRPr lang="en-CA"/>
          </a:p>
        </p:txBody>
      </p:sp>
    </p:spTree>
    <p:extLst>
      <p:ext uri="{BB962C8B-B14F-4D97-AF65-F5344CB8AC3E}">
        <p14:creationId xmlns:p14="http://schemas.microsoft.com/office/powerpoint/2010/main" val="1134091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lnSpc>
                <a:spcPct val="115000"/>
              </a:lnSpc>
              <a:defRPr/>
            </a:pPr>
            <a:r>
              <a:rPr lang="en-CA" dirty="0" smtClean="0">
                <a:solidFill>
                  <a:prstClr val="black"/>
                </a:solidFill>
                <a:latin typeface="Arial"/>
                <a:ea typeface="Calibri"/>
                <a:cs typeface="Times New Roman"/>
              </a:rPr>
              <a:t>	Endorsed </a:t>
            </a:r>
            <a:r>
              <a:rPr lang="en-CA" dirty="0">
                <a:solidFill>
                  <a:prstClr val="black"/>
                </a:solidFill>
                <a:latin typeface="Arial"/>
                <a:ea typeface="Calibri"/>
                <a:cs typeface="Times New Roman"/>
              </a:rPr>
              <a:t>by Ministry of Health Senior Executives, </a:t>
            </a:r>
            <a:r>
              <a:rPr lang="en-CA" u="sng" dirty="0">
                <a:solidFill>
                  <a:srgbClr val="0000FF"/>
                </a:solidFill>
                <a:latin typeface="Arial"/>
                <a:ea typeface="Calibri"/>
                <a:cs typeface="Times New Roman"/>
                <a:hlinkClick r:id="rId3"/>
              </a:rPr>
              <a:t>the British Columbia Patient-Centered Care Framework</a:t>
            </a:r>
            <a:r>
              <a:rPr lang="en-CA" dirty="0">
                <a:solidFill>
                  <a:prstClr val="black"/>
                </a:solidFill>
                <a:latin typeface="Arial"/>
                <a:ea typeface="Calibri"/>
                <a:cs typeface="Times New Roman"/>
              </a:rPr>
              <a:t> creates a common vision for patient centered care and is aligned with Patients as Partners. “</a:t>
            </a:r>
            <a:r>
              <a:rPr lang="en-CA" i="1" dirty="0">
                <a:solidFill>
                  <a:prstClr val="black"/>
                </a:solidFill>
                <a:latin typeface="Arial"/>
                <a:ea typeface="Calibri"/>
                <a:cs typeface="Times New Roman"/>
              </a:rPr>
              <a:t>Patients and families are encouraged and supported in participating in care and informed decision making at the level at which they feel comfortable and of their own choice. The level of participation is determined through the spectrum of engagement outlined by the International Association of Public Participation (IAP2). The spectrum of engagement range is inform, consult, involve, collaborate and empower</a:t>
            </a:r>
            <a:r>
              <a:rPr lang="en-CA" dirty="0">
                <a:solidFill>
                  <a:prstClr val="black"/>
                </a:solidFill>
                <a:latin typeface="Arial"/>
                <a:ea typeface="Calibri"/>
                <a:cs typeface="Times New Roman"/>
              </a:rPr>
              <a:t>.”  </a:t>
            </a:r>
            <a:endParaRPr lang="en-CA" dirty="0">
              <a:solidFill>
                <a:prstClr val="black"/>
              </a:solidFill>
              <a:ea typeface="Calibri"/>
              <a:cs typeface="Times New Roman"/>
            </a:endParaRPr>
          </a:p>
          <a:p>
            <a:pPr defTabSz="929579">
              <a:lnSpc>
                <a:spcPct val="115000"/>
              </a:lnSpc>
              <a:defRPr/>
            </a:pPr>
            <a:r>
              <a:rPr lang="en-CA" dirty="0">
                <a:solidFill>
                  <a:prstClr val="black"/>
                </a:solidFill>
                <a:latin typeface="Arial"/>
                <a:ea typeface="Calibri"/>
                <a:cs typeface="Times New Roman"/>
              </a:rPr>
              <a:t>	Also validated by Ministry of Health Senior Executives, the </a:t>
            </a:r>
            <a:r>
              <a:rPr lang="en-CA" u="sng" dirty="0">
                <a:solidFill>
                  <a:srgbClr val="0000FF"/>
                </a:solidFill>
                <a:latin typeface="Arial"/>
                <a:ea typeface="Calibri"/>
                <a:cs typeface="Times New Roman"/>
                <a:hlinkClick r:id="rId4"/>
              </a:rPr>
              <a:t>Primary and Community Care in BC: A Strategic Policy Framework</a:t>
            </a:r>
            <a:r>
              <a:rPr lang="en-CA" dirty="0">
                <a:solidFill>
                  <a:prstClr val="black"/>
                </a:solidFill>
                <a:latin typeface="Arial"/>
                <a:ea typeface="Calibri"/>
                <a:cs typeface="Times New Roman"/>
              </a:rPr>
              <a:t> specifically references Patients as Partners: “</a:t>
            </a:r>
            <a:r>
              <a:rPr lang="en-CA" i="1" dirty="0">
                <a:solidFill>
                  <a:prstClr val="black"/>
                </a:solidFill>
                <a:latin typeface="Arial"/>
                <a:ea typeface="Calibri"/>
                <a:cs typeface="Times New Roman"/>
              </a:rPr>
              <a:t>The Patients as Partners perspective and approach will continue to directly inform the ministry’s strategic directions for the health system including the development of an integrated system of primary and community care.</a:t>
            </a:r>
            <a:r>
              <a:rPr lang="en-CA" dirty="0">
                <a:solidFill>
                  <a:prstClr val="black"/>
                </a:solidFill>
                <a:latin typeface="Arial"/>
                <a:ea typeface="Calibri"/>
                <a:cs typeface="Times New Roman"/>
              </a:rPr>
              <a:t>”</a:t>
            </a:r>
            <a:endParaRPr lang="en-CA" dirty="0">
              <a:solidFill>
                <a:prstClr val="black"/>
              </a:solidFill>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11</a:t>
            </a:fld>
            <a:endParaRPr lang="en-CA"/>
          </a:p>
        </p:txBody>
      </p:sp>
    </p:spTree>
    <p:extLst>
      <p:ext uri="{BB962C8B-B14F-4D97-AF65-F5344CB8AC3E}">
        <p14:creationId xmlns:p14="http://schemas.microsoft.com/office/powerpoint/2010/main" val="217627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a:ea typeface="Calibri"/>
              </a:rPr>
              <a:t>The 2011 </a:t>
            </a:r>
            <a:r>
              <a:rPr lang="en-CA" u="sng" dirty="0">
                <a:solidFill>
                  <a:srgbClr val="0000FF"/>
                </a:solidFill>
                <a:latin typeface="Arial"/>
                <a:ea typeface="Calibri"/>
                <a:cs typeface="Times New Roman"/>
                <a:hlinkClick r:id="rId3"/>
              </a:rPr>
              <a:t>Patient and Public Engagement Framework</a:t>
            </a:r>
            <a:r>
              <a:rPr lang="en-CA" dirty="0">
                <a:latin typeface="Arial"/>
                <a:ea typeface="Calibri"/>
              </a:rPr>
              <a:t> was developed for the healthcare system transformation and is currently being revised.</a:t>
            </a:r>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12</a:t>
            </a:fld>
            <a:endParaRPr lang="en-CA"/>
          </a:p>
        </p:txBody>
      </p:sp>
    </p:spTree>
    <p:extLst>
      <p:ext uri="{BB962C8B-B14F-4D97-AF65-F5344CB8AC3E}">
        <p14:creationId xmlns:p14="http://schemas.microsoft.com/office/powerpoint/2010/main" val="398980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CA" sz="1200" dirty="0" smtClean="0">
                <a:effectLst/>
                <a:latin typeface="Arial"/>
                <a:ea typeface="Calibri"/>
                <a:cs typeface="Times New Roman"/>
              </a:rPr>
              <a:t>The IAP2 Core Values for the Practice of Public Participation provides a “north star” for the ministry and health authorities to follow. Through a collaborative process involving the ministry, patients and health care partners, the Patients as Partners program was developed at the individual, </a:t>
            </a:r>
            <a:r>
              <a:rPr lang="en-US" sz="1200" dirty="0" smtClean="0">
                <a:effectLst/>
                <a:latin typeface="Arial"/>
                <a:ea typeface="Calibri"/>
                <a:cs typeface="Times New Roman"/>
              </a:rPr>
              <a:t>community, and healthcare system level. Collaboration was also used to create the B.C. definition of Patients as Partners – </a:t>
            </a:r>
            <a:r>
              <a:rPr lang="en-US" sz="1200" i="1" dirty="0" smtClean="0">
                <a:effectLst/>
                <a:latin typeface="Arial"/>
                <a:ea typeface="Calibri"/>
                <a:cs typeface="Times New Roman"/>
              </a:rPr>
              <a:t>Patients, families and caregivers are partners in healthcare when they are supported and encouraged to participate in their own healthcare, participate in decision making about that care, participate at the level they choose, and participate in quality improvement and healthcare redesign in ongoing and sustainable ways.</a:t>
            </a:r>
            <a:r>
              <a:rPr lang="en-US" sz="1200" dirty="0" smtClean="0">
                <a:effectLst/>
                <a:latin typeface="Arial"/>
                <a:ea typeface="Calibri"/>
                <a:cs typeface="Times New Roman"/>
              </a:rPr>
              <a:t>  </a:t>
            </a:r>
            <a:endParaRPr lang="en-CA" sz="1200" dirty="0" smtClean="0">
              <a:effectLst/>
              <a:latin typeface="+mn-lt"/>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13</a:t>
            </a:fld>
            <a:endParaRPr lang="en-CA"/>
          </a:p>
        </p:txBody>
      </p:sp>
    </p:spTree>
    <p:extLst>
      <p:ext uri="{BB962C8B-B14F-4D97-AF65-F5344CB8AC3E}">
        <p14:creationId xmlns:p14="http://schemas.microsoft.com/office/powerpoint/2010/main" val="398980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4790">
              <a:lnSpc>
                <a:spcPct val="115000"/>
              </a:lnSpc>
            </a:pPr>
            <a:r>
              <a:rPr lang="en-US" dirty="0">
                <a:latin typeface="Arial"/>
                <a:ea typeface="Calibri"/>
                <a:cs typeface="Times New Roman"/>
              </a:rPr>
              <a:t>For the past six years, Patients as Partners supported engagement at the community level by facilitating and funding IAP2 certification and leaders’ training by Delaney and Associates for health authority, ministry, non-government and other stakeholders.  </a:t>
            </a:r>
            <a:r>
              <a:rPr lang="en-CA" dirty="0">
                <a:latin typeface="Arial"/>
                <a:ea typeface="Calibri"/>
                <a:cs typeface="Times New Roman"/>
              </a:rPr>
              <a:t>As a result, close to 800 healthcare workers have been trained using IAP2 principles.  </a:t>
            </a:r>
            <a:endParaRPr lang="en-CA" dirty="0">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14</a:t>
            </a:fld>
            <a:endParaRPr lang="en-CA"/>
          </a:p>
        </p:txBody>
      </p:sp>
    </p:spTree>
    <p:extLst>
      <p:ext uri="{BB962C8B-B14F-4D97-AF65-F5344CB8AC3E}">
        <p14:creationId xmlns:p14="http://schemas.microsoft.com/office/powerpoint/2010/main" val="87177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ea typeface="Calibri"/>
              </a:rPr>
              <a:t>	In </a:t>
            </a:r>
            <a:r>
              <a:rPr lang="en-US" dirty="0">
                <a:latin typeface="Arial"/>
                <a:ea typeface="Calibri"/>
              </a:rPr>
              <a:t>2010, healthcare stakeholders including patient partners developed the Patient Voices Network as a strategic mechanism to match patients and families who want to work collaboratively in making healthcare improvements with healthcare providers.  </a:t>
            </a:r>
            <a:r>
              <a:rPr lang="en-CA" dirty="0">
                <a:latin typeface="Arial"/>
                <a:ea typeface="Calibri"/>
              </a:rPr>
              <a:t>The concept of the Patient Voices Network was based on Vancouver Coastal Health’s Community Engagement Advisory Network (CEAN). </a:t>
            </a:r>
            <a:r>
              <a:rPr lang="en-US" dirty="0">
                <a:latin typeface="Arial"/>
                <a:ea typeface="Calibri"/>
              </a:rPr>
              <a:t>Until October, 2015, </a:t>
            </a:r>
            <a:r>
              <a:rPr lang="en-CA" dirty="0">
                <a:latin typeface="Arial"/>
                <a:ea typeface="Calibri"/>
              </a:rPr>
              <a:t>annual funding was provided by Patients as Partners to ImpactBC to administer the Patient Voices Network.  The ministry now provides funding to the BC Patient Safety and Quality Council to administer</a:t>
            </a:r>
            <a:r>
              <a:rPr lang="en-CA" dirty="0" smtClean="0">
                <a:latin typeface="Arial"/>
                <a:ea typeface="Calibri"/>
              </a:rPr>
              <a:t>.</a:t>
            </a:r>
          </a:p>
          <a:p>
            <a:endParaRPr lang="en-CA" dirty="0" smtClean="0">
              <a:latin typeface="Arial"/>
            </a:endParaRPr>
          </a:p>
          <a:p>
            <a:pPr indent="457200">
              <a:lnSpc>
                <a:spcPct val="115000"/>
              </a:lnSpc>
              <a:spcAft>
                <a:spcPts val="0"/>
              </a:spcAft>
            </a:pPr>
            <a:r>
              <a:rPr lang="en-US" sz="1200" dirty="0" smtClean="0">
                <a:effectLst/>
                <a:latin typeface="Arial"/>
                <a:ea typeface="Calibri"/>
                <a:cs typeface="Times New Roman"/>
              </a:rPr>
              <a:t>The Patient Voices Network prepares patients for engagements by providing information about IAP2 informed best practices for patient engagements, in webinar learning sessions, in-person training, networking, and by building relationships with healthcare providers that would encourage and enable patient engagement. </a:t>
            </a:r>
            <a:r>
              <a:rPr lang="en-CA" sz="1200" dirty="0" smtClean="0">
                <a:effectLst/>
                <a:latin typeface="Arial"/>
                <a:ea typeface="Calibri"/>
                <a:cs typeface="Times New Roman"/>
              </a:rPr>
              <a:t>Patients can either participate in an online network to receive updates and complete surveys to inform healthcare improvement work. Or IAP2 concept  trained patients can participate in working groups, committees, focus groups and other processes for including their voice in healthcare improvements in B.C.  </a:t>
            </a:r>
            <a:endParaRPr lang="en-CA" sz="1200" dirty="0" smtClean="0">
              <a:effectLst/>
              <a:latin typeface="+mn-lt"/>
              <a:ea typeface="Calibri"/>
              <a:cs typeface="Times New Roman"/>
            </a:endParaRPr>
          </a:p>
          <a:p>
            <a:pPr indent="457200">
              <a:lnSpc>
                <a:spcPct val="115000"/>
              </a:lnSpc>
              <a:spcAft>
                <a:spcPts val="0"/>
              </a:spcAft>
            </a:pPr>
            <a:r>
              <a:rPr lang="en-CA" sz="1200" dirty="0" smtClean="0">
                <a:effectLst/>
                <a:latin typeface="Arial"/>
                <a:ea typeface="Calibri"/>
                <a:cs typeface="Times New Roman"/>
              </a:rPr>
              <a:t>As a result, in less than ten years, approximately 40,000 patients were engaged through the partner organizations in Patients as Partners activities.</a:t>
            </a:r>
            <a:endParaRPr lang="en-CA" sz="1200" dirty="0" smtClean="0">
              <a:effectLst/>
              <a:latin typeface="+mn-lt"/>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15</a:t>
            </a:fld>
            <a:endParaRPr lang="en-CA"/>
          </a:p>
        </p:txBody>
      </p:sp>
    </p:spTree>
    <p:extLst>
      <p:ext uri="{BB962C8B-B14F-4D97-AF65-F5344CB8AC3E}">
        <p14:creationId xmlns:p14="http://schemas.microsoft.com/office/powerpoint/2010/main" val="87177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CA" dirty="0">
                <a:latin typeface="Arial"/>
                <a:ea typeface="Calibri"/>
              </a:rPr>
              <a:t>.</a:t>
            </a:r>
            <a:r>
              <a:rPr lang="en-CA" dirty="0">
                <a:latin typeface="Arial"/>
                <a:ea typeface="Calibri"/>
                <a:cs typeface="Times New Roman"/>
              </a:rPr>
              <a:t> Endorsed by Ministry of Health Senior Executives, “</a:t>
            </a:r>
            <a:r>
              <a:rPr lang="en-CA" i="1" dirty="0">
                <a:latin typeface="Arial"/>
                <a:ea typeface="Calibri"/>
                <a:cs typeface="Times New Roman"/>
              </a:rPr>
              <a:t>Patients and families are encouraged and supported in participating in care and informed decision making at the level at which they feel comfortable and of their own choice. The level of participation is determined through the spectrum of engagement outlined by the International Association of Public Participation (IAP2). The spectrum of engagement range is inform, consult, involve, collaborate and empower</a:t>
            </a:r>
            <a:r>
              <a:rPr lang="en-CA" dirty="0">
                <a:latin typeface="Arial"/>
                <a:ea typeface="Calibri"/>
                <a:cs typeface="Times New Roman"/>
              </a:rPr>
              <a:t>.”  </a:t>
            </a:r>
            <a:endParaRPr lang="en-CA" dirty="0">
              <a:ea typeface="Calibri"/>
              <a:cs typeface="Times New Roman"/>
            </a:endParaRPr>
          </a:p>
          <a:p>
            <a:pPr>
              <a:lnSpc>
                <a:spcPct val="115000"/>
              </a:lnSpc>
            </a:pPr>
            <a:r>
              <a:rPr lang="en-CA" dirty="0">
                <a:latin typeface="Arial"/>
                <a:ea typeface="Calibri"/>
                <a:cs typeface="Times New Roman"/>
              </a:rPr>
              <a:t>	Also validated by Ministry of Health Senior Executives, “</a:t>
            </a:r>
            <a:r>
              <a:rPr lang="en-CA" i="1" dirty="0">
                <a:latin typeface="Arial"/>
                <a:ea typeface="Calibri"/>
                <a:cs typeface="Times New Roman"/>
              </a:rPr>
              <a:t>The Patients as Partners perspective and approach will continue to directly inform the ministry’s strategic directions for the health system including the development of an integrated system of primary and community care.</a:t>
            </a:r>
            <a:r>
              <a:rPr lang="en-CA" dirty="0">
                <a:latin typeface="Arial"/>
                <a:ea typeface="Calibri"/>
                <a:cs typeface="Times New Roman"/>
              </a:rPr>
              <a:t>”</a:t>
            </a:r>
            <a:endParaRPr lang="en-CA" dirty="0">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16</a:t>
            </a:fld>
            <a:endParaRPr lang="en-CA"/>
          </a:p>
        </p:txBody>
      </p:sp>
    </p:spTree>
    <p:extLst>
      <p:ext uri="{BB962C8B-B14F-4D97-AF65-F5344CB8AC3E}">
        <p14:creationId xmlns:p14="http://schemas.microsoft.com/office/powerpoint/2010/main" val="871771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lnSpc>
                <a:spcPct val="115000"/>
              </a:lnSpc>
              <a:buFont typeface="Arial" panose="020B0604020202020204" pitchFamily="34" charset="0"/>
              <a:buChar char="•"/>
              <a:tabLst>
                <a:tab pos="232395" algn="l"/>
              </a:tabLst>
            </a:pPr>
            <a:r>
              <a:rPr lang="en-CA" dirty="0">
                <a:latin typeface="Arial"/>
                <a:ea typeface="Calibri"/>
                <a:cs typeface="Times New Roman"/>
              </a:rPr>
              <a:t>Capacity building is being done through: the development and dissemination of educational materials and by the provision of IAP2 and other training/educational sessions to, and with, numerous partner organizations.  </a:t>
            </a:r>
            <a:endParaRPr lang="en-CA" dirty="0" smtClean="0">
              <a:latin typeface="Arial"/>
              <a:ea typeface="Calibri"/>
              <a:cs typeface="Times New Roman"/>
            </a:endParaRPr>
          </a:p>
          <a:p>
            <a:pPr marL="174296" indent="-174296">
              <a:lnSpc>
                <a:spcPct val="115000"/>
              </a:lnSpc>
              <a:buFont typeface="Arial" panose="020B0604020202020204" pitchFamily="34" charset="0"/>
              <a:buChar char="•"/>
              <a:tabLst>
                <a:tab pos="232395" algn="l"/>
              </a:tabLst>
            </a:pPr>
            <a:r>
              <a:rPr lang="en-US" dirty="0" smtClean="0">
                <a:latin typeface="Arial"/>
                <a:ea typeface="Calibri"/>
                <a:cs typeface="Times New Roman"/>
              </a:rPr>
              <a:t>The </a:t>
            </a:r>
            <a:r>
              <a:rPr lang="en-US" dirty="0">
                <a:latin typeface="Arial"/>
                <a:ea typeface="Calibri"/>
                <a:cs typeface="Times New Roman"/>
              </a:rPr>
              <a:t>Patients as Partners program </a:t>
            </a:r>
            <a:r>
              <a:rPr lang="en-CA" dirty="0">
                <a:latin typeface="Arial"/>
                <a:ea typeface="Calibri"/>
                <a:cs typeface="Times New Roman"/>
              </a:rPr>
              <a:t>continues to fund IAP2 training and support more than 100 organizations (e.g. Doctors of BC, universities, NGOs, health authorities) to connect patients with their engagement efforts.</a:t>
            </a:r>
            <a:endParaRPr lang="en-CA" dirty="0">
              <a:ea typeface="Calibri"/>
              <a:cs typeface="Times New Roman"/>
            </a:endParaRPr>
          </a:p>
          <a:p>
            <a:pPr marL="174296" indent="-174296">
              <a:lnSpc>
                <a:spcPct val="115000"/>
              </a:lnSpc>
              <a:buFont typeface="Arial" panose="020B0604020202020204" pitchFamily="34" charset="0"/>
              <a:buChar char="•"/>
              <a:tabLst>
                <a:tab pos="232395" algn="l"/>
              </a:tabLst>
            </a:pPr>
            <a:r>
              <a:rPr lang="en-CA" dirty="0">
                <a:latin typeface="Arial"/>
                <a:ea typeface="Calibri"/>
                <a:cs typeface="Times New Roman"/>
              </a:rPr>
              <a:t>	</a:t>
            </a:r>
            <a:r>
              <a:rPr lang="en-US" dirty="0">
                <a:latin typeface="Arial"/>
                <a:ea typeface="Calibri"/>
                <a:cs typeface="Times New Roman"/>
              </a:rPr>
              <a:t>Annual Patients as Partners </a:t>
            </a:r>
            <a:r>
              <a:rPr lang="en-US" dirty="0" smtClean="0">
                <a:latin typeface="Arial"/>
                <a:ea typeface="Calibri"/>
                <a:cs typeface="Times New Roman"/>
              </a:rPr>
              <a:t>holds</a:t>
            </a:r>
            <a:r>
              <a:rPr lang="en-US" baseline="0" dirty="0" smtClean="0">
                <a:latin typeface="Arial"/>
                <a:ea typeface="Calibri"/>
                <a:cs typeface="Times New Roman"/>
              </a:rPr>
              <a:t> a two day meeting called the Annual Dialogue </a:t>
            </a:r>
            <a:r>
              <a:rPr lang="en-US" dirty="0" smtClean="0">
                <a:latin typeface="Arial"/>
                <a:ea typeface="Calibri"/>
                <a:cs typeface="Times New Roman"/>
              </a:rPr>
              <a:t>bringing together </a:t>
            </a:r>
            <a:r>
              <a:rPr lang="en-US" dirty="0">
                <a:latin typeface="Arial"/>
                <a:ea typeface="Calibri"/>
                <a:cs typeface="Times New Roman"/>
              </a:rPr>
              <a:t>patients (approximately 30 per cent of an audience of 150 participants), health authorities, healthcare providers, non-government stakeholders, ministry representatives and other partners to learn about current successes in patient centered care activities, network and share ideas for the future.  </a:t>
            </a:r>
            <a:endParaRPr lang="en-US" dirty="0" smtClean="0">
              <a:latin typeface="Arial"/>
              <a:ea typeface="Calibri"/>
              <a:cs typeface="Times New Roman"/>
            </a:endParaRPr>
          </a:p>
          <a:p>
            <a:pPr marL="174296" indent="-174296">
              <a:lnSpc>
                <a:spcPct val="115000"/>
              </a:lnSpc>
              <a:buFont typeface="Arial" panose="020B0604020202020204" pitchFamily="34" charset="0"/>
              <a:buChar char="•"/>
              <a:tabLst>
                <a:tab pos="232395" algn="l"/>
              </a:tabLst>
            </a:pPr>
            <a:r>
              <a:rPr lang="en-CA" dirty="0" smtClean="0">
                <a:latin typeface="Arial"/>
                <a:ea typeface="Calibri"/>
                <a:cs typeface="Times New Roman"/>
              </a:rPr>
              <a:t>Some </a:t>
            </a:r>
            <a:r>
              <a:rPr lang="en-CA" dirty="0">
                <a:latin typeface="Arial"/>
                <a:ea typeface="Calibri"/>
                <a:cs typeface="Times New Roman"/>
              </a:rPr>
              <a:t>educational webinars have been presented by a panel (patients, administrators, and other partners) so that each could bring their perspective to the topic area.  Topics included:  partnerships for improvement, e-health, public involvement in health research, turning disagreements into opportunities, and developing public speaking skills</a:t>
            </a:r>
            <a:r>
              <a:rPr lang="en-CA" dirty="0" smtClean="0">
                <a:latin typeface="Arial"/>
                <a:ea typeface="Calibri"/>
                <a:cs typeface="Times New Roman"/>
              </a:rPr>
              <a:t>. There is a links</a:t>
            </a:r>
            <a:r>
              <a:rPr lang="en-CA" baseline="0" dirty="0" smtClean="0">
                <a:latin typeface="Arial"/>
                <a:ea typeface="Calibri"/>
                <a:cs typeface="Times New Roman"/>
              </a:rPr>
              <a:t> at the end of this presentation for you to see some of those webinars.</a:t>
            </a:r>
            <a:endParaRPr lang="en-CA" dirty="0">
              <a:ea typeface="Calibri"/>
              <a:cs typeface="Times New Roman"/>
            </a:endParaRPr>
          </a:p>
          <a:p>
            <a:pPr>
              <a:lnSpc>
                <a:spcPct val="115000"/>
              </a:lnSpc>
              <a:tabLst>
                <a:tab pos="232395" algn="l"/>
              </a:tabLst>
            </a:pPr>
            <a:r>
              <a:rPr lang="en-CA" dirty="0">
                <a:latin typeface="Arial"/>
                <a:ea typeface="Calibri"/>
                <a:cs typeface="Times New Roman"/>
              </a:rPr>
              <a:t>	</a:t>
            </a:r>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17</a:t>
            </a:fld>
            <a:endParaRPr lang="en-CA"/>
          </a:p>
        </p:txBody>
      </p:sp>
    </p:spTree>
    <p:extLst>
      <p:ext uri="{BB962C8B-B14F-4D97-AF65-F5344CB8AC3E}">
        <p14:creationId xmlns:p14="http://schemas.microsoft.com/office/powerpoint/2010/main" val="871771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lnSpc>
                <a:spcPct val="115000"/>
              </a:lnSpc>
              <a:buFont typeface="Arial" panose="020B0604020202020204" pitchFamily="34" charset="0"/>
              <a:buChar char="•"/>
            </a:pPr>
            <a:r>
              <a:rPr lang="en-CA" dirty="0">
                <a:latin typeface="Arial"/>
                <a:ea typeface="Calibri"/>
                <a:cs typeface="Times New Roman"/>
              </a:rPr>
              <a:t>Numerous positive healthcare improvements have resulted from the involvement of patients and families in healthcare decision making.  Some examples include the following.  </a:t>
            </a:r>
          </a:p>
          <a:p>
            <a:pPr marL="174296" indent="-174296">
              <a:lnSpc>
                <a:spcPct val="115000"/>
              </a:lnSpc>
              <a:buFont typeface="Arial" panose="020B0604020202020204" pitchFamily="34" charset="0"/>
              <a:buChar char="•"/>
            </a:pPr>
            <a:r>
              <a:rPr lang="en-CA" dirty="0">
                <a:latin typeface="Arial"/>
                <a:ea typeface="Calibri"/>
                <a:cs typeface="Times New Roman"/>
              </a:rPr>
              <a:t>Patients and families who recently experienced surgical services at Island Health were involved with developing tools for the surgical patient education website on topics such as how to improve health before surgery and how to prepare to meet your surgeon. </a:t>
            </a:r>
          </a:p>
          <a:p>
            <a:pPr marL="174296" indent="-174296">
              <a:lnSpc>
                <a:spcPct val="115000"/>
              </a:lnSpc>
              <a:buFont typeface="Arial" panose="020B0604020202020204" pitchFamily="34" charset="0"/>
              <a:buChar char="•"/>
            </a:pPr>
            <a:r>
              <a:rPr lang="en-CA" dirty="0">
                <a:latin typeface="Arial"/>
                <a:ea typeface="Calibri"/>
                <a:cs typeface="Times New Roman"/>
              </a:rPr>
              <a:t>Patient and family partners participated in the Interior Health Eating Disorder Regional Planning Day to foster engagement and collaboration and to gather information to be considered in the development of the Interior Health Eating Disorder Strategy.  </a:t>
            </a:r>
          </a:p>
          <a:p>
            <a:pPr marL="174296" indent="-174296">
              <a:lnSpc>
                <a:spcPct val="115000"/>
              </a:lnSpc>
              <a:buFont typeface="Arial" panose="020B0604020202020204" pitchFamily="34" charset="0"/>
              <a:buChar char="•"/>
            </a:pPr>
            <a:r>
              <a:rPr lang="en-CA" dirty="0">
                <a:latin typeface="Arial"/>
                <a:ea typeface="Calibri"/>
                <a:cs typeface="Times New Roman"/>
              </a:rPr>
              <a:t>In Fort St. John in the Northern Health Authority, patient volunteers were invited to help streamline transitions from the hospital to community care. As a result, 24 intake forms were consolidated into one which will reduce processing time and repetition for patients. </a:t>
            </a:r>
          </a:p>
          <a:p>
            <a:pPr marL="174296" indent="-174296">
              <a:lnSpc>
                <a:spcPct val="115000"/>
              </a:lnSpc>
              <a:buFont typeface="Arial" panose="020B0604020202020204" pitchFamily="34" charset="0"/>
              <a:buChar char="•"/>
            </a:pPr>
            <a:r>
              <a:rPr lang="en-CA" dirty="0">
                <a:latin typeface="Arial"/>
                <a:ea typeface="Calibri"/>
                <a:cs typeface="Times New Roman"/>
              </a:rPr>
              <a:t>Providence Health Care first included patient partners in a hiring committee such as in the hiring of a respiratory therapist for St. Paul’s and Mount St. Joseph’s hospitals. The Ridge Meadows Division of Family Practice invited two patient volunteers to work with general practitioners and radiologists to develop project-based solutions for improving communications and imaging results. The outcomes were successful in that 77 per cent of the physicians involved experienced improvement in the time it takes to get imaging results back, and all of the booking clerks saw improvement in the completeness of referrals including steps that reduce booking delays.  </a:t>
            </a:r>
            <a:endParaRPr lang="en-CA" dirty="0">
              <a:ea typeface="Calibri"/>
              <a:cs typeface="Times New Roman"/>
            </a:endParaRPr>
          </a:p>
          <a:p>
            <a:pPr>
              <a:lnSpc>
                <a:spcPct val="115000"/>
              </a:lnSpc>
            </a:pPr>
            <a:r>
              <a:rPr lang="en-CA" dirty="0">
                <a:latin typeface="Arial"/>
                <a:ea typeface="Calibri"/>
                <a:cs typeface="Times New Roman"/>
              </a:rPr>
              <a:t> </a:t>
            </a:r>
            <a:endParaRPr lang="en-CA" dirty="0">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18</a:t>
            </a:fld>
            <a:endParaRPr lang="en-CA"/>
          </a:p>
        </p:txBody>
      </p:sp>
    </p:spTree>
    <p:extLst>
      <p:ext uri="{BB962C8B-B14F-4D97-AF65-F5344CB8AC3E}">
        <p14:creationId xmlns:p14="http://schemas.microsoft.com/office/powerpoint/2010/main" val="340267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19</a:t>
            </a:fld>
            <a:endParaRPr lang="en-CA"/>
          </a:p>
        </p:txBody>
      </p:sp>
    </p:spTree>
    <p:extLst>
      <p:ext uri="{BB962C8B-B14F-4D97-AF65-F5344CB8AC3E}">
        <p14:creationId xmlns:p14="http://schemas.microsoft.com/office/powerpoint/2010/main" val="87177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8E3306-3F23-4D65-9B4A-424B278537A4}" type="slidenum">
              <a:rPr lang="en-CA" smtClean="0"/>
              <a:t>2</a:t>
            </a:fld>
            <a:endParaRPr lang="en-CA"/>
          </a:p>
        </p:txBody>
      </p:sp>
    </p:spTree>
    <p:extLst>
      <p:ext uri="{BB962C8B-B14F-4D97-AF65-F5344CB8AC3E}">
        <p14:creationId xmlns:p14="http://schemas.microsoft.com/office/powerpoint/2010/main" val="1234571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20</a:t>
            </a:fld>
            <a:endParaRPr lang="en-CA"/>
          </a:p>
        </p:txBody>
      </p:sp>
    </p:spTree>
    <p:extLst>
      <p:ext uri="{BB962C8B-B14F-4D97-AF65-F5344CB8AC3E}">
        <p14:creationId xmlns:p14="http://schemas.microsoft.com/office/powerpoint/2010/main" val="871771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21</a:t>
            </a:fld>
            <a:endParaRPr lang="en-CA"/>
          </a:p>
        </p:txBody>
      </p:sp>
    </p:spTree>
    <p:extLst>
      <p:ext uri="{BB962C8B-B14F-4D97-AF65-F5344CB8AC3E}">
        <p14:creationId xmlns:p14="http://schemas.microsoft.com/office/powerpoint/2010/main" val="871771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8E3306-3F23-4D65-9B4A-424B278537A4}" type="slidenum">
              <a:rPr lang="en-CA" smtClean="0"/>
              <a:t>22</a:t>
            </a:fld>
            <a:endParaRPr lang="en-CA"/>
          </a:p>
        </p:txBody>
      </p:sp>
    </p:spTree>
    <p:extLst>
      <p:ext uri="{BB962C8B-B14F-4D97-AF65-F5344CB8AC3E}">
        <p14:creationId xmlns:p14="http://schemas.microsoft.com/office/powerpoint/2010/main" val="160187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8E3306-3F23-4D65-9B4A-424B278537A4}" type="slidenum">
              <a:rPr lang="en-CA" smtClean="0"/>
              <a:t>3</a:t>
            </a:fld>
            <a:endParaRPr lang="en-CA"/>
          </a:p>
        </p:txBody>
      </p:sp>
    </p:spTree>
    <p:extLst>
      <p:ext uri="{BB962C8B-B14F-4D97-AF65-F5344CB8AC3E}">
        <p14:creationId xmlns:p14="http://schemas.microsoft.com/office/powerpoint/2010/main" val="391685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8E3306-3F23-4D65-9B4A-424B278537A4}" type="slidenum">
              <a:rPr lang="en-CA" smtClean="0"/>
              <a:t>4</a:t>
            </a:fld>
            <a:endParaRPr lang="en-CA"/>
          </a:p>
        </p:txBody>
      </p:sp>
    </p:spTree>
    <p:extLst>
      <p:ext uri="{BB962C8B-B14F-4D97-AF65-F5344CB8AC3E}">
        <p14:creationId xmlns:p14="http://schemas.microsoft.com/office/powerpoint/2010/main" val="256052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8E3306-3F23-4D65-9B4A-424B278537A4}" type="slidenum">
              <a:rPr lang="en-CA" smtClean="0"/>
              <a:t>5</a:t>
            </a:fld>
            <a:endParaRPr lang="en-CA"/>
          </a:p>
        </p:txBody>
      </p:sp>
    </p:spTree>
    <p:extLst>
      <p:ext uri="{BB962C8B-B14F-4D97-AF65-F5344CB8AC3E}">
        <p14:creationId xmlns:p14="http://schemas.microsoft.com/office/powerpoint/2010/main" val="139504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592" indent="-348592" defTabSz="929579" fontAlgn="base">
              <a:lnSpc>
                <a:spcPct val="115000"/>
              </a:lnSpc>
              <a:spcBef>
                <a:spcPct val="20000"/>
              </a:spcBef>
              <a:buClr>
                <a:srgbClr val="9999FF"/>
              </a:buClr>
              <a:buFont typeface="Wingdings" pitchFamily="2" charset="2"/>
              <a:buChar char="v"/>
              <a:defRPr/>
            </a:pPr>
            <a:r>
              <a:rPr lang="en-US" sz="1200" kern="0" dirty="0">
                <a:solidFill>
                  <a:srgbClr val="000000"/>
                </a:solidFill>
                <a:latin typeface="Arial"/>
                <a:ea typeface="Calibri"/>
                <a:cs typeface="Times New Roman"/>
              </a:rPr>
              <a:t>Our healthcare system (designed largely in the 1960s) was structured around the needs of hospitals and healthcare providers, with medical staff regarded as experts and patients as recipients of information and instruction. </a:t>
            </a:r>
          </a:p>
          <a:p>
            <a:pPr marL="348592" indent="-348592" defTabSz="929579" fontAlgn="base">
              <a:lnSpc>
                <a:spcPct val="115000"/>
              </a:lnSpc>
              <a:spcBef>
                <a:spcPct val="20000"/>
              </a:spcBef>
              <a:buClr>
                <a:srgbClr val="9999FF"/>
              </a:buClr>
              <a:buFont typeface="Wingdings" pitchFamily="2" charset="2"/>
              <a:buChar char="v"/>
              <a:defRPr/>
            </a:pPr>
            <a:endParaRPr lang="en-US" sz="1200" kern="0" dirty="0">
              <a:solidFill>
                <a:srgbClr val="000000"/>
              </a:solidFill>
              <a:latin typeface="Arial"/>
              <a:ea typeface="Calibri"/>
              <a:cs typeface="Times New Roman"/>
            </a:endParaRPr>
          </a:p>
          <a:p>
            <a:pPr marL="348592" indent="-348592" defTabSz="929579" fontAlgn="base">
              <a:lnSpc>
                <a:spcPct val="115000"/>
              </a:lnSpc>
              <a:spcBef>
                <a:spcPct val="20000"/>
              </a:spcBef>
              <a:buClr>
                <a:srgbClr val="9999FF"/>
              </a:buClr>
              <a:buFont typeface="Wingdings" pitchFamily="2" charset="2"/>
              <a:buChar char="v"/>
              <a:defRPr/>
            </a:pPr>
            <a:r>
              <a:rPr lang="en-US" sz="1200" kern="0" dirty="0">
                <a:solidFill>
                  <a:srgbClr val="000000"/>
                </a:solidFill>
                <a:latin typeface="Arial"/>
                <a:ea typeface="Calibri"/>
                <a:cs typeface="Times New Roman"/>
              </a:rPr>
              <a:t>Rising healthcare costs; an aging population; an overburdened healthcare system, limited tax dollars and patients wanting to play a more active role in healthcare re-design. </a:t>
            </a:r>
          </a:p>
          <a:p>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6</a:t>
            </a:fld>
            <a:endParaRPr lang="en-CA"/>
          </a:p>
        </p:txBody>
      </p:sp>
    </p:spTree>
    <p:extLst>
      <p:ext uri="{BB962C8B-B14F-4D97-AF65-F5344CB8AC3E}">
        <p14:creationId xmlns:p14="http://schemas.microsoft.com/office/powerpoint/2010/main" val="294544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4790">
              <a:lnSpc>
                <a:spcPct val="115000"/>
              </a:lnSpc>
            </a:pPr>
            <a:r>
              <a:rPr lang="en-US" dirty="0">
                <a:latin typeface="Arial" panose="020B0604020202020204" pitchFamily="34" charset="0"/>
                <a:ea typeface="Calibri"/>
                <a:cs typeface="Arial" panose="020B0604020202020204" pitchFamily="34" charset="0"/>
              </a:rPr>
              <a:t>In 2007, the British Columbia Ministry of Health took strides to make system wide improvements. With a multi-faceted strategy contained in the </a:t>
            </a:r>
            <a:r>
              <a:rPr lang="en-CA" u="sng" dirty="0">
                <a:solidFill>
                  <a:srgbClr val="0000FF"/>
                </a:solidFill>
                <a:latin typeface="Arial" panose="020B0604020202020204" pitchFamily="34" charset="0"/>
                <a:ea typeface="Calibri"/>
                <a:cs typeface="Arial" panose="020B0604020202020204" pitchFamily="34" charset="0"/>
                <a:hlinkClick r:id="rId3"/>
              </a:rPr>
              <a:t>Primary Health Care Charter</a:t>
            </a:r>
            <a:r>
              <a:rPr lang="en-CA" dirty="0">
                <a:latin typeface="Arial" panose="020B0604020202020204" pitchFamily="34" charset="0"/>
                <a:ea typeface="Calibri"/>
                <a:cs typeface="Arial" panose="020B0604020202020204" pitchFamily="34" charset="0"/>
              </a:rPr>
              <a:t> </a:t>
            </a:r>
            <a:r>
              <a:rPr lang="en-US" dirty="0">
                <a:latin typeface="Arial" panose="020B0604020202020204" pitchFamily="34" charset="0"/>
                <a:ea typeface="Calibri"/>
                <a:cs typeface="Arial" panose="020B0604020202020204" pitchFamily="34" charset="0"/>
              </a:rPr>
              <a:t>the idea of partnering with patients was endorsed as a</a:t>
            </a:r>
            <a:r>
              <a:rPr lang="en-CA" dirty="0">
                <a:latin typeface="Arial" panose="020B0604020202020204" pitchFamily="34" charset="0"/>
                <a:ea typeface="Calibri"/>
                <a:cs typeface="Arial" panose="020B0604020202020204" pitchFamily="34" charset="0"/>
              </a:rPr>
              <a:t> transformational approach that would empower patients, provide engagement training for patients and providers, develop policies and supports to implement a “Patients as Partners” systems approach</a:t>
            </a:r>
            <a:r>
              <a:rPr lang="en-CA" dirty="0" smtClean="0">
                <a:latin typeface="Arial" panose="020B0604020202020204" pitchFamily="34" charset="0"/>
                <a:ea typeface="Calibri"/>
                <a:cs typeface="Arial" panose="020B0604020202020204" pitchFamily="34" charset="0"/>
              </a:rPr>
              <a:t>.</a:t>
            </a:r>
          </a:p>
          <a:p>
            <a:pPr indent="464790">
              <a:lnSpc>
                <a:spcPct val="115000"/>
              </a:lnSpc>
            </a:pPr>
            <a:endParaRPr lang="en-CA" dirty="0" smtClean="0">
              <a:latin typeface="Arial" panose="020B0604020202020204" pitchFamily="34" charset="0"/>
              <a:ea typeface="Calibri"/>
              <a:cs typeface="Arial" panose="020B0604020202020204" pitchFamily="34" charset="0"/>
            </a:endParaRPr>
          </a:p>
          <a:p>
            <a:r>
              <a:rPr lang="en-CA" b="0" i="0" dirty="0" smtClean="0">
                <a:solidFill>
                  <a:srgbClr val="000000"/>
                </a:solidFill>
                <a:effectLst/>
                <a:latin typeface="Arial" panose="020B0604020202020204" pitchFamily="34" charset="0"/>
                <a:cs typeface="Arial" panose="020B0604020202020204" pitchFamily="34" charset="0"/>
              </a:rPr>
              <a:t>	There</a:t>
            </a:r>
            <a:r>
              <a:rPr lang="en-CA" b="0" i="0" baseline="0" dirty="0" smtClean="0">
                <a:solidFill>
                  <a:srgbClr val="000000"/>
                </a:solidFill>
                <a:effectLst/>
                <a:latin typeface="Arial" panose="020B0604020202020204" pitchFamily="34" charset="0"/>
                <a:cs typeface="Arial" panose="020B0604020202020204" pitchFamily="34" charset="0"/>
              </a:rPr>
              <a:t> were</a:t>
            </a:r>
            <a:r>
              <a:rPr lang="en-CA" b="0" i="0" dirty="0" smtClean="0">
                <a:solidFill>
                  <a:srgbClr val="000000"/>
                </a:solidFill>
                <a:effectLst/>
                <a:latin typeface="Arial" panose="020B0604020202020204" pitchFamily="34" charset="0"/>
                <a:cs typeface="Arial" panose="020B0604020202020204" pitchFamily="34" charset="0"/>
              </a:rPr>
              <a:t> two principal aims: to promote patient involvement and decision-making in the healthcare system by providing patients with relevant tools (competencies and capacity building) and to foster their active involvement in the continuous improvement of quality of care and services</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8E3306-3F23-4D65-9B4A-424B278537A4}" type="slidenum">
              <a:rPr lang="en-CA" smtClean="0"/>
              <a:t>7</a:t>
            </a:fld>
            <a:endParaRPr lang="en-CA"/>
          </a:p>
        </p:txBody>
      </p:sp>
    </p:spTree>
    <p:extLst>
      <p:ext uri="{BB962C8B-B14F-4D97-AF65-F5344CB8AC3E}">
        <p14:creationId xmlns:p14="http://schemas.microsoft.com/office/powerpoint/2010/main" val="1726280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8E3306-3F23-4D65-9B4A-424B278537A4}" type="slidenum">
              <a:rPr lang="en-CA" smtClean="0"/>
              <a:t>8</a:t>
            </a:fld>
            <a:endParaRPr lang="en-CA"/>
          </a:p>
        </p:txBody>
      </p:sp>
    </p:spTree>
    <p:extLst>
      <p:ext uri="{BB962C8B-B14F-4D97-AF65-F5344CB8AC3E}">
        <p14:creationId xmlns:p14="http://schemas.microsoft.com/office/powerpoint/2010/main" val="2708804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ea typeface="Calibri"/>
              </a:rPr>
              <a:t>	Recognizing </a:t>
            </a:r>
            <a:r>
              <a:rPr lang="en-US" dirty="0">
                <a:latin typeface="Arial"/>
                <a:ea typeface="Calibri"/>
              </a:rPr>
              <a:t>the impact of healthcare improvements and the potential for reduced costs that could come from patient and public engagement, the Ministry of Health started supporting the IAP2 approach to patient and public engagement in 2010. Starting from a place where there was no coordinated engagement activities, no avenue to harness the patients’ voices and no shared leadership vision or a supporting infrastructure, the Ministry of Health Patients as Partners program quickly moved to providing leadership, strategy, policy, collaborative efforts and funding.  Execution through coordination, training, engagement activities and mechanisms, partnerships, education, and the development of tools and resources set the foundation to achieve healthcare cultural </a:t>
            </a:r>
            <a:r>
              <a:rPr lang="en-CA" dirty="0">
                <a:latin typeface="Arial"/>
                <a:ea typeface="Calibri"/>
              </a:rPr>
              <a:t>transformation. </a:t>
            </a:r>
          </a:p>
          <a:p>
            <a:endParaRPr lang="en-US" dirty="0" smtClean="0">
              <a:latin typeface="Arial"/>
              <a:ea typeface="Calibri"/>
            </a:endParaRPr>
          </a:p>
          <a:p>
            <a:r>
              <a:rPr lang="en-US" dirty="0" smtClean="0">
                <a:latin typeface="Arial"/>
                <a:ea typeface="Calibri"/>
              </a:rPr>
              <a:t>	Following </a:t>
            </a:r>
            <a:r>
              <a:rPr lang="en-US" dirty="0">
                <a:latin typeface="Arial"/>
                <a:ea typeface="Calibri"/>
              </a:rPr>
              <a:t>the recommendations in the 2008 Auditor General of B.C.’s report, proposing that government adopt principles and best practices for public participation:  </a:t>
            </a:r>
            <a:r>
              <a:rPr lang="en-CA" dirty="0">
                <a:latin typeface="Arial"/>
                <a:ea typeface="Calibri"/>
              </a:rPr>
              <a:t>‘</a:t>
            </a:r>
            <a:r>
              <a:rPr lang="en-CA" i="1" dirty="0">
                <a:latin typeface="Arial"/>
                <a:ea typeface="Calibri"/>
              </a:rPr>
              <a:t>getting public participation right is essential…getting it wrong simply frustrates all participants</a:t>
            </a:r>
            <a:r>
              <a:rPr lang="en-CA" dirty="0">
                <a:latin typeface="Arial"/>
                <a:ea typeface="Calibri"/>
              </a:rPr>
              <a:t>.</a:t>
            </a:r>
            <a:endParaRPr lang="en-CA" dirty="0"/>
          </a:p>
        </p:txBody>
      </p:sp>
      <p:sp>
        <p:nvSpPr>
          <p:cNvPr id="4" name="Slide Number Placeholder 3"/>
          <p:cNvSpPr>
            <a:spLocks noGrp="1"/>
          </p:cNvSpPr>
          <p:nvPr>
            <p:ph type="sldNum" sz="quarter" idx="10"/>
          </p:nvPr>
        </p:nvSpPr>
        <p:spPr/>
        <p:txBody>
          <a:bodyPr/>
          <a:lstStyle/>
          <a:p>
            <a:fld id="{458E3306-3F23-4D65-9B4A-424B278537A4}" type="slidenum">
              <a:rPr lang="en-CA" smtClean="0"/>
              <a:t>9</a:t>
            </a:fld>
            <a:endParaRPr lang="en-CA"/>
          </a:p>
        </p:txBody>
      </p:sp>
    </p:spTree>
    <p:extLst>
      <p:ext uri="{BB962C8B-B14F-4D97-AF65-F5344CB8AC3E}">
        <p14:creationId xmlns:p14="http://schemas.microsoft.com/office/powerpoint/2010/main" val="2205652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5193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9"/>
          <p:cNvSpPr>
            <a:spLocks noChangeArrowheads="1"/>
          </p:cNvSpPr>
          <p:nvPr/>
        </p:nvSpPr>
        <p:spPr bwMode="gray">
          <a:xfrm>
            <a:off x="0" y="4941888"/>
            <a:ext cx="9155113" cy="5032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 name="Rectangle 90"/>
          <p:cNvSpPr>
            <a:spLocks noChangeArrowheads="1"/>
          </p:cNvSpPr>
          <p:nvPr/>
        </p:nvSpPr>
        <p:spPr bwMode="ltGray">
          <a:xfrm>
            <a:off x="0" y="5387975"/>
            <a:ext cx="9155113" cy="14811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7" name="Text Box 64"/>
          <p:cNvSpPr txBox="1">
            <a:spLocks noChangeArrowheads="1"/>
          </p:cNvSpPr>
          <p:nvPr/>
        </p:nvSpPr>
        <p:spPr bwMode="auto">
          <a:xfrm>
            <a:off x="3886200" y="5943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sz="2400" b="1">
                <a:solidFill>
                  <a:schemeClr val="bg1"/>
                </a:solidFill>
                <a:latin typeface="Verdana" pitchFamily="34" charset="0"/>
                <a:ea typeface="宋体" charset="-122"/>
              </a:rPr>
              <a:t>LOGO</a:t>
            </a:r>
          </a:p>
        </p:txBody>
      </p:sp>
      <p:sp>
        <p:nvSpPr>
          <p:cNvPr id="3074" name="Rectangle 2"/>
          <p:cNvSpPr>
            <a:spLocks noGrp="1" noChangeArrowheads="1"/>
          </p:cNvSpPr>
          <p:nvPr>
            <p:ph type="ctrTitle"/>
          </p:nvPr>
        </p:nvSpPr>
        <p:spPr>
          <a:xfrm>
            <a:off x="609600" y="1600200"/>
            <a:ext cx="8229600" cy="685800"/>
          </a:xfrm>
          <a:effectLst>
            <a:outerShdw dist="35921" dir="2700000" algn="ctr" rotWithShape="0">
              <a:schemeClr val="bg2"/>
            </a:outerShdw>
          </a:effectLst>
        </p:spPr>
        <p:txBody>
          <a:bodyPr/>
          <a:lstStyle>
            <a:lvl1pPr algn="l">
              <a:defRPr b="1"/>
            </a:lvl1pPr>
          </a:lstStyle>
          <a:p>
            <a:pPr lvl="0"/>
            <a:r>
              <a:rPr lang="en-US" altLang="zh-CN" noProof="0" smtClean="0"/>
              <a:t>Click to edit Master title style</a:t>
            </a:r>
          </a:p>
        </p:txBody>
      </p:sp>
      <p:sp>
        <p:nvSpPr>
          <p:cNvPr id="3075" name="Rectangle 3"/>
          <p:cNvSpPr>
            <a:spLocks noGrp="1" noChangeArrowheads="1"/>
          </p:cNvSpPr>
          <p:nvPr>
            <p:ph type="subTitle" idx="1"/>
          </p:nvPr>
        </p:nvSpPr>
        <p:spPr bwMode="white">
          <a:xfrm>
            <a:off x="304800" y="4953000"/>
            <a:ext cx="8610600" cy="381000"/>
          </a:xfrm>
        </p:spPr>
        <p:txBody>
          <a:bodyPr/>
          <a:lstStyle>
            <a:lvl1pPr marL="0" indent="0" algn="ctr">
              <a:buFont typeface="Wingdings" pitchFamily="2" charset="2"/>
              <a:buNone/>
              <a:defRPr sz="1800">
                <a:solidFill>
                  <a:schemeClr val="bg1"/>
                </a:solidFill>
                <a:latin typeface="Verdana" pitchFamily="34" charset="0"/>
              </a:defRPr>
            </a:lvl1pPr>
          </a:lstStyle>
          <a:p>
            <a:pPr lvl="0"/>
            <a:r>
              <a:rPr lang="en-US" altLang="zh-CN" noProof="0" smtClean="0"/>
              <a:t>Click to edit Master subtitle style</a:t>
            </a:r>
          </a:p>
        </p:txBody>
      </p:sp>
    </p:spTree>
    <p:extLst>
      <p:ext uri="{BB962C8B-B14F-4D97-AF65-F5344CB8AC3E}">
        <p14:creationId xmlns:p14="http://schemas.microsoft.com/office/powerpoint/2010/main" val="227393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5B955715-72F9-4F12-BFD7-BE774C29E452}" type="slidenum">
              <a:rPr lang="en-US" altLang="zh-CN"/>
              <a:pPr/>
              <a:t>‹#›</a:t>
            </a:fld>
            <a:endParaRPr lang="en-US" altLang="zh-CN"/>
          </a:p>
        </p:txBody>
      </p:sp>
      <p:sp>
        <p:nvSpPr>
          <p:cNvPr id="5" name="Rectangle 92"/>
          <p:cNvSpPr>
            <a:spLocks noGrp="1" noChangeArrowheads="1"/>
          </p:cNvSpPr>
          <p:nvPr>
            <p:ph type="dt" sz="half" idx="11"/>
          </p:nvPr>
        </p:nvSpPr>
        <p:spPr>
          <a:ln/>
        </p:spPr>
        <p:txBody>
          <a:bodyPr/>
          <a:lstStyle>
            <a:lvl1pPr>
              <a:defRPr/>
            </a:lvl1pPr>
          </a:lstStyle>
          <a:p>
            <a:pPr>
              <a:defRPr/>
            </a:pPr>
            <a:r>
              <a:rPr lang="en-US" altLang="zh-CN"/>
              <a:t>www.themegallery.com</a:t>
            </a:r>
          </a:p>
        </p:txBody>
      </p:sp>
      <p:sp>
        <p:nvSpPr>
          <p:cNvPr id="6" name="Rectangle 93"/>
          <p:cNvSpPr>
            <a:spLocks noGrp="1" noChangeArrowheads="1"/>
          </p:cNvSpPr>
          <p:nvPr>
            <p:ph type="ftr" sz="quarter" idx="12"/>
          </p:nvPr>
        </p:nvSpPr>
        <p:spPr>
          <a:ln/>
        </p:spPr>
        <p:txBody>
          <a:bodyPr/>
          <a:lstStyle>
            <a:lvl1pPr>
              <a:defRPr/>
            </a:lvl1pPr>
          </a:lstStyle>
          <a:p>
            <a:pPr>
              <a:defRPr/>
            </a:pPr>
            <a:r>
              <a:rPr lang="en-US" altLang="zh-CN"/>
              <a:t>Company Logo</a:t>
            </a:r>
          </a:p>
        </p:txBody>
      </p:sp>
    </p:spTree>
    <p:extLst>
      <p:ext uri="{BB962C8B-B14F-4D97-AF65-F5344CB8AC3E}">
        <p14:creationId xmlns:p14="http://schemas.microsoft.com/office/powerpoint/2010/main" val="128520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81000"/>
            <a:ext cx="2095500" cy="60198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533400" y="381000"/>
            <a:ext cx="6134100" cy="60198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0BB9A46E-3257-482A-8BD8-418CE16A77E0}" type="slidenum">
              <a:rPr lang="en-US" altLang="zh-CN"/>
              <a:pPr/>
              <a:t>‹#›</a:t>
            </a:fld>
            <a:endParaRPr lang="en-US" altLang="zh-CN"/>
          </a:p>
        </p:txBody>
      </p:sp>
      <p:sp>
        <p:nvSpPr>
          <p:cNvPr id="5" name="Rectangle 92"/>
          <p:cNvSpPr>
            <a:spLocks noGrp="1" noChangeArrowheads="1"/>
          </p:cNvSpPr>
          <p:nvPr>
            <p:ph type="dt" sz="half" idx="11"/>
          </p:nvPr>
        </p:nvSpPr>
        <p:spPr>
          <a:ln/>
        </p:spPr>
        <p:txBody>
          <a:bodyPr/>
          <a:lstStyle>
            <a:lvl1pPr>
              <a:defRPr/>
            </a:lvl1pPr>
          </a:lstStyle>
          <a:p>
            <a:pPr>
              <a:defRPr/>
            </a:pPr>
            <a:r>
              <a:rPr lang="en-US" altLang="zh-CN"/>
              <a:t>www.themegallery.com</a:t>
            </a:r>
          </a:p>
        </p:txBody>
      </p:sp>
      <p:sp>
        <p:nvSpPr>
          <p:cNvPr id="6" name="Rectangle 93"/>
          <p:cNvSpPr>
            <a:spLocks noGrp="1" noChangeArrowheads="1"/>
          </p:cNvSpPr>
          <p:nvPr>
            <p:ph type="ftr" sz="quarter" idx="12"/>
          </p:nvPr>
        </p:nvSpPr>
        <p:spPr>
          <a:ln/>
        </p:spPr>
        <p:txBody>
          <a:bodyPr/>
          <a:lstStyle>
            <a:lvl1pPr>
              <a:defRPr/>
            </a:lvl1pPr>
          </a:lstStyle>
          <a:p>
            <a:pPr>
              <a:defRPr/>
            </a:pPr>
            <a:r>
              <a:rPr lang="en-US" altLang="zh-CN"/>
              <a:t>Company Logo</a:t>
            </a:r>
          </a:p>
        </p:txBody>
      </p:sp>
    </p:spTree>
    <p:extLst>
      <p:ext uri="{BB962C8B-B14F-4D97-AF65-F5344CB8AC3E}">
        <p14:creationId xmlns:p14="http://schemas.microsoft.com/office/powerpoint/2010/main" val="1832795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72475" cy="563563"/>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685800" y="1143000"/>
            <a:ext cx="8229600" cy="5257800"/>
          </a:xfrm>
        </p:spPr>
        <p:txBody>
          <a:bodyPr/>
          <a:lstStyle/>
          <a:p>
            <a:pPr lvl="0"/>
            <a:r>
              <a:rPr lang="en-US" altLang="zh-CN" noProof="0" smtClean="0"/>
              <a:t>Click icon to add table</a:t>
            </a:r>
            <a:endParaRPr lang="zh-CN" altLang="en-US" noProof="0" smtClean="0"/>
          </a:p>
        </p:txBody>
      </p:sp>
      <p:sp>
        <p:nvSpPr>
          <p:cNvPr id="4" name="Rectangle 6"/>
          <p:cNvSpPr>
            <a:spLocks noGrp="1" noChangeArrowheads="1"/>
          </p:cNvSpPr>
          <p:nvPr>
            <p:ph type="sldNum" sz="quarter" idx="10"/>
          </p:nvPr>
        </p:nvSpPr>
        <p:spPr>
          <a:ln/>
        </p:spPr>
        <p:txBody>
          <a:bodyPr/>
          <a:lstStyle>
            <a:lvl1pPr>
              <a:defRPr/>
            </a:lvl1pPr>
          </a:lstStyle>
          <a:p>
            <a:fld id="{0FF7D931-4350-4610-B09A-80918B53362B}" type="slidenum">
              <a:rPr lang="en-US" altLang="zh-CN"/>
              <a:pPr/>
              <a:t>‹#›</a:t>
            </a:fld>
            <a:endParaRPr lang="en-US" altLang="zh-CN"/>
          </a:p>
        </p:txBody>
      </p:sp>
      <p:sp>
        <p:nvSpPr>
          <p:cNvPr id="5" name="Rectangle 92"/>
          <p:cNvSpPr>
            <a:spLocks noGrp="1" noChangeArrowheads="1"/>
          </p:cNvSpPr>
          <p:nvPr>
            <p:ph type="dt" sz="half" idx="11"/>
          </p:nvPr>
        </p:nvSpPr>
        <p:spPr>
          <a:ln/>
        </p:spPr>
        <p:txBody>
          <a:bodyPr/>
          <a:lstStyle>
            <a:lvl1pPr>
              <a:defRPr/>
            </a:lvl1pPr>
          </a:lstStyle>
          <a:p>
            <a:pPr>
              <a:defRPr/>
            </a:pPr>
            <a:r>
              <a:rPr lang="en-US" altLang="zh-CN"/>
              <a:t>www.themegallery.com</a:t>
            </a:r>
          </a:p>
        </p:txBody>
      </p:sp>
      <p:sp>
        <p:nvSpPr>
          <p:cNvPr id="6" name="Rectangle 93"/>
          <p:cNvSpPr>
            <a:spLocks noGrp="1" noChangeArrowheads="1"/>
          </p:cNvSpPr>
          <p:nvPr>
            <p:ph type="ftr" sz="quarter" idx="12"/>
          </p:nvPr>
        </p:nvSpPr>
        <p:spPr>
          <a:ln/>
        </p:spPr>
        <p:txBody>
          <a:bodyPr/>
          <a:lstStyle>
            <a:lvl1pPr>
              <a:defRPr/>
            </a:lvl1pPr>
          </a:lstStyle>
          <a:p>
            <a:pPr>
              <a:defRPr/>
            </a:pPr>
            <a:r>
              <a:rPr lang="en-US" altLang="zh-CN"/>
              <a:t>Company Logo</a:t>
            </a:r>
          </a:p>
        </p:txBody>
      </p:sp>
    </p:spTree>
    <p:extLst>
      <p:ext uri="{BB962C8B-B14F-4D97-AF65-F5344CB8AC3E}">
        <p14:creationId xmlns:p14="http://schemas.microsoft.com/office/powerpoint/2010/main" val="256313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51C34BD2-F51A-4096-98B3-1396B0CC4B2D}" type="slidenum">
              <a:rPr lang="en-US" altLang="zh-CN"/>
              <a:pPr/>
              <a:t>‹#›</a:t>
            </a:fld>
            <a:endParaRPr lang="en-US" altLang="zh-CN"/>
          </a:p>
        </p:txBody>
      </p:sp>
      <p:sp>
        <p:nvSpPr>
          <p:cNvPr id="5" name="Rectangle 92"/>
          <p:cNvSpPr>
            <a:spLocks noGrp="1" noChangeArrowheads="1"/>
          </p:cNvSpPr>
          <p:nvPr>
            <p:ph type="dt" sz="half" idx="11"/>
          </p:nvPr>
        </p:nvSpPr>
        <p:spPr>
          <a:ln/>
        </p:spPr>
        <p:txBody>
          <a:bodyPr/>
          <a:lstStyle>
            <a:lvl1pPr>
              <a:defRPr/>
            </a:lvl1pPr>
          </a:lstStyle>
          <a:p>
            <a:pPr>
              <a:defRPr/>
            </a:pPr>
            <a:r>
              <a:rPr lang="en-US" altLang="zh-CN"/>
              <a:t>www.themegallery.com</a:t>
            </a:r>
          </a:p>
        </p:txBody>
      </p:sp>
      <p:sp>
        <p:nvSpPr>
          <p:cNvPr id="6" name="Rectangle 93"/>
          <p:cNvSpPr>
            <a:spLocks noGrp="1" noChangeArrowheads="1"/>
          </p:cNvSpPr>
          <p:nvPr>
            <p:ph type="ftr" sz="quarter" idx="12"/>
          </p:nvPr>
        </p:nvSpPr>
        <p:spPr>
          <a:ln/>
        </p:spPr>
        <p:txBody>
          <a:bodyPr/>
          <a:lstStyle>
            <a:lvl1pPr>
              <a:defRPr/>
            </a:lvl1pPr>
          </a:lstStyle>
          <a:p>
            <a:pPr>
              <a:defRPr/>
            </a:pPr>
            <a:r>
              <a:rPr lang="en-US" altLang="zh-CN"/>
              <a:t>Company Logo</a:t>
            </a:r>
          </a:p>
        </p:txBody>
      </p:sp>
    </p:spTree>
    <p:extLst>
      <p:ext uri="{BB962C8B-B14F-4D97-AF65-F5344CB8AC3E}">
        <p14:creationId xmlns:p14="http://schemas.microsoft.com/office/powerpoint/2010/main" val="133448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9727C7A7-B551-40FB-AD3C-140877ED0752}" type="slidenum">
              <a:rPr lang="en-US" altLang="zh-CN"/>
              <a:pPr/>
              <a:t>‹#›</a:t>
            </a:fld>
            <a:endParaRPr lang="en-US" altLang="zh-CN"/>
          </a:p>
        </p:txBody>
      </p:sp>
      <p:sp>
        <p:nvSpPr>
          <p:cNvPr id="5" name="Rectangle 92"/>
          <p:cNvSpPr>
            <a:spLocks noGrp="1" noChangeArrowheads="1"/>
          </p:cNvSpPr>
          <p:nvPr>
            <p:ph type="dt" sz="half" idx="11"/>
          </p:nvPr>
        </p:nvSpPr>
        <p:spPr>
          <a:ln/>
        </p:spPr>
        <p:txBody>
          <a:bodyPr/>
          <a:lstStyle>
            <a:lvl1pPr>
              <a:defRPr/>
            </a:lvl1pPr>
          </a:lstStyle>
          <a:p>
            <a:pPr>
              <a:defRPr/>
            </a:pPr>
            <a:r>
              <a:rPr lang="en-US" altLang="zh-CN"/>
              <a:t>www.themegallery.com</a:t>
            </a:r>
          </a:p>
        </p:txBody>
      </p:sp>
      <p:sp>
        <p:nvSpPr>
          <p:cNvPr id="6" name="Rectangle 93"/>
          <p:cNvSpPr>
            <a:spLocks noGrp="1" noChangeArrowheads="1"/>
          </p:cNvSpPr>
          <p:nvPr>
            <p:ph type="ftr" sz="quarter" idx="12"/>
          </p:nvPr>
        </p:nvSpPr>
        <p:spPr>
          <a:ln/>
        </p:spPr>
        <p:txBody>
          <a:bodyPr/>
          <a:lstStyle>
            <a:lvl1pPr>
              <a:defRPr/>
            </a:lvl1pPr>
          </a:lstStyle>
          <a:p>
            <a:pPr>
              <a:defRPr/>
            </a:pPr>
            <a:r>
              <a:rPr lang="en-US" altLang="zh-CN"/>
              <a:t>Company Logo</a:t>
            </a:r>
          </a:p>
        </p:txBody>
      </p:sp>
    </p:spTree>
    <p:extLst>
      <p:ext uri="{BB962C8B-B14F-4D97-AF65-F5344CB8AC3E}">
        <p14:creationId xmlns:p14="http://schemas.microsoft.com/office/powerpoint/2010/main" val="153136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858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8768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fld id="{A9328D65-61D7-470F-A21F-468D7CCADB00}" type="slidenum">
              <a:rPr lang="en-US" altLang="zh-CN"/>
              <a:pPr/>
              <a:t>‹#›</a:t>
            </a:fld>
            <a:endParaRPr lang="en-US" altLang="zh-CN"/>
          </a:p>
        </p:txBody>
      </p:sp>
      <p:sp>
        <p:nvSpPr>
          <p:cNvPr id="6" name="Rectangle 92"/>
          <p:cNvSpPr>
            <a:spLocks noGrp="1" noChangeArrowheads="1"/>
          </p:cNvSpPr>
          <p:nvPr>
            <p:ph type="dt" sz="half" idx="11"/>
          </p:nvPr>
        </p:nvSpPr>
        <p:spPr>
          <a:ln/>
        </p:spPr>
        <p:txBody>
          <a:bodyPr/>
          <a:lstStyle>
            <a:lvl1pPr>
              <a:defRPr/>
            </a:lvl1pPr>
          </a:lstStyle>
          <a:p>
            <a:pPr>
              <a:defRPr/>
            </a:pPr>
            <a:r>
              <a:rPr lang="en-US" altLang="zh-CN"/>
              <a:t>www.themegallery.com</a:t>
            </a:r>
          </a:p>
        </p:txBody>
      </p:sp>
      <p:sp>
        <p:nvSpPr>
          <p:cNvPr id="7" name="Rectangle 93"/>
          <p:cNvSpPr>
            <a:spLocks noGrp="1" noChangeArrowheads="1"/>
          </p:cNvSpPr>
          <p:nvPr>
            <p:ph type="ftr" sz="quarter" idx="12"/>
          </p:nvPr>
        </p:nvSpPr>
        <p:spPr>
          <a:ln/>
        </p:spPr>
        <p:txBody>
          <a:bodyPr/>
          <a:lstStyle>
            <a:lvl1pPr>
              <a:defRPr/>
            </a:lvl1pPr>
          </a:lstStyle>
          <a:p>
            <a:pPr>
              <a:defRPr/>
            </a:pPr>
            <a:r>
              <a:rPr lang="en-US" altLang="zh-CN"/>
              <a:t>Company Logo</a:t>
            </a:r>
          </a:p>
        </p:txBody>
      </p:sp>
    </p:spTree>
    <p:extLst>
      <p:ext uri="{BB962C8B-B14F-4D97-AF65-F5344CB8AC3E}">
        <p14:creationId xmlns:p14="http://schemas.microsoft.com/office/powerpoint/2010/main" val="56760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fld id="{3BAF3EF1-BDBF-4CC9-86AF-5C613D7674E2}" type="slidenum">
              <a:rPr lang="en-US" altLang="zh-CN"/>
              <a:pPr/>
              <a:t>‹#›</a:t>
            </a:fld>
            <a:endParaRPr lang="en-US" altLang="zh-CN"/>
          </a:p>
        </p:txBody>
      </p:sp>
      <p:sp>
        <p:nvSpPr>
          <p:cNvPr id="8" name="Rectangle 92"/>
          <p:cNvSpPr>
            <a:spLocks noGrp="1" noChangeArrowheads="1"/>
          </p:cNvSpPr>
          <p:nvPr>
            <p:ph type="dt" sz="half" idx="11"/>
          </p:nvPr>
        </p:nvSpPr>
        <p:spPr>
          <a:ln/>
        </p:spPr>
        <p:txBody>
          <a:bodyPr/>
          <a:lstStyle>
            <a:lvl1pPr>
              <a:defRPr/>
            </a:lvl1pPr>
          </a:lstStyle>
          <a:p>
            <a:pPr>
              <a:defRPr/>
            </a:pPr>
            <a:r>
              <a:rPr lang="en-US" altLang="zh-CN"/>
              <a:t>www.themegallery.com</a:t>
            </a:r>
          </a:p>
        </p:txBody>
      </p:sp>
      <p:sp>
        <p:nvSpPr>
          <p:cNvPr id="9" name="Rectangle 93"/>
          <p:cNvSpPr>
            <a:spLocks noGrp="1" noChangeArrowheads="1"/>
          </p:cNvSpPr>
          <p:nvPr>
            <p:ph type="ftr" sz="quarter" idx="12"/>
          </p:nvPr>
        </p:nvSpPr>
        <p:spPr>
          <a:ln/>
        </p:spPr>
        <p:txBody>
          <a:bodyPr/>
          <a:lstStyle>
            <a:lvl1pPr>
              <a:defRPr/>
            </a:lvl1pPr>
          </a:lstStyle>
          <a:p>
            <a:pPr>
              <a:defRPr/>
            </a:pPr>
            <a:r>
              <a:rPr lang="en-US" altLang="zh-CN"/>
              <a:t>Company Logo</a:t>
            </a:r>
          </a:p>
        </p:txBody>
      </p:sp>
    </p:spTree>
    <p:extLst>
      <p:ext uri="{BB962C8B-B14F-4D97-AF65-F5344CB8AC3E}">
        <p14:creationId xmlns:p14="http://schemas.microsoft.com/office/powerpoint/2010/main" val="378841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77FA69C3-30C8-43C0-A813-471DBC051487}" type="slidenum">
              <a:rPr lang="en-US" altLang="zh-CN"/>
              <a:pPr/>
              <a:t>‹#›</a:t>
            </a:fld>
            <a:endParaRPr lang="en-US" altLang="zh-CN"/>
          </a:p>
        </p:txBody>
      </p:sp>
      <p:sp>
        <p:nvSpPr>
          <p:cNvPr id="4" name="Rectangle 92"/>
          <p:cNvSpPr>
            <a:spLocks noGrp="1" noChangeArrowheads="1"/>
          </p:cNvSpPr>
          <p:nvPr>
            <p:ph type="dt" sz="half" idx="11"/>
          </p:nvPr>
        </p:nvSpPr>
        <p:spPr>
          <a:ln/>
        </p:spPr>
        <p:txBody>
          <a:bodyPr/>
          <a:lstStyle>
            <a:lvl1pPr>
              <a:defRPr/>
            </a:lvl1pPr>
          </a:lstStyle>
          <a:p>
            <a:pPr>
              <a:defRPr/>
            </a:pPr>
            <a:r>
              <a:rPr lang="en-US" altLang="zh-CN"/>
              <a:t>www.themegallery.com</a:t>
            </a:r>
          </a:p>
        </p:txBody>
      </p:sp>
      <p:sp>
        <p:nvSpPr>
          <p:cNvPr id="5" name="Rectangle 93"/>
          <p:cNvSpPr>
            <a:spLocks noGrp="1" noChangeArrowheads="1"/>
          </p:cNvSpPr>
          <p:nvPr>
            <p:ph type="ftr" sz="quarter" idx="12"/>
          </p:nvPr>
        </p:nvSpPr>
        <p:spPr>
          <a:ln/>
        </p:spPr>
        <p:txBody>
          <a:bodyPr/>
          <a:lstStyle>
            <a:lvl1pPr>
              <a:defRPr/>
            </a:lvl1pPr>
          </a:lstStyle>
          <a:p>
            <a:pPr>
              <a:defRPr/>
            </a:pPr>
            <a:r>
              <a:rPr lang="en-US" altLang="zh-CN"/>
              <a:t>Company Logo</a:t>
            </a:r>
          </a:p>
        </p:txBody>
      </p:sp>
    </p:spTree>
    <p:extLst>
      <p:ext uri="{BB962C8B-B14F-4D97-AF65-F5344CB8AC3E}">
        <p14:creationId xmlns:p14="http://schemas.microsoft.com/office/powerpoint/2010/main" val="419588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C7D09D7C-CD01-4FC2-9349-61E46303D201}" type="slidenum">
              <a:rPr lang="en-US" altLang="zh-CN"/>
              <a:pPr/>
              <a:t>‹#›</a:t>
            </a:fld>
            <a:endParaRPr lang="en-US" altLang="zh-CN"/>
          </a:p>
        </p:txBody>
      </p:sp>
      <p:sp>
        <p:nvSpPr>
          <p:cNvPr id="3" name="Rectangle 92"/>
          <p:cNvSpPr>
            <a:spLocks noGrp="1" noChangeArrowheads="1"/>
          </p:cNvSpPr>
          <p:nvPr>
            <p:ph type="dt" sz="half" idx="11"/>
          </p:nvPr>
        </p:nvSpPr>
        <p:spPr>
          <a:ln/>
        </p:spPr>
        <p:txBody>
          <a:bodyPr/>
          <a:lstStyle>
            <a:lvl1pPr>
              <a:defRPr/>
            </a:lvl1pPr>
          </a:lstStyle>
          <a:p>
            <a:pPr>
              <a:defRPr/>
            </a:pPr>
            <a:r>
              <a:rPr lang="en-US" altLang="zh-CN"/>
              <a:t>www.themegallery.com</a:t>
            </a:r>
          </a:p>
        </p:txBody>
      </p:sp>
      <p:sp>
        <p:nvSpPr>
          <p:cNvPr id="4" name="Rectangle 93"/>
          <p:cNvSpPr>
            <a:spLocks noGrp="1" noChangeArrowheads="1"/>
          </p:cNvSpPr>
          <p:nvPr>
            <p:ph type="ftr" sz="quarter" idx="12"/>
          </p:nvPr>
        </p:nvSpPr>
        <p:spPr>
          <a:ln/>
        </p:spPr>
        <p:txBody>
          <a:bodyPr/>
          <a:lstStyle>
            <a:lvl1pPr>
              <a:defRPr/>
            </a:lvl1pPr>
          </a:lstStyle>
          <a:p>
            <a:pPr>
              <a:defRPr/>
            </a:pPr>
            <a:r>
              <a:rPr lang="en-US" altLang="zh-CN"/>
              <a:t>Company Logo</a:t>
            </a:r>
          </a:p>
        </p:txBody>
      </p:sp>
    </p:spTree>
    <p:extLst>
      <p:ext uri="{BB962C8B-B14F-4D97-AF65-F5344CB8AC3E}">
        <p14:creationId xmlns:p14="http://schemas.microsoft.com/office/powerpoint/2010/main" val="232259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A966206-EF40-42B1-B04A-8DDD0EB11B7C}" type="slidenum">
              <a:rPr lang="en-US" altLang="zh-CN"/>
              <a:pPr/>
              <a:t>‹#›</a:t>
            </a:fld>
            <a:endParaRPr lang="en-US" altLang="zh-CN"/>
          </a:p>
        </p:txBody>
      </p:sp>
      <p:sp>
        <p:nvSpPr>
          <p:cNvPr id="6" name="Rectangle 92"/>
          <p:cNvSpPr>
            <a:spLocks noGrp="1" noChangeArrowheads="1"/>
          </p:cNvSpPr>
          <p:nvPr>
            <p:ph type="dt" sz="half" idx="11"/>
          </p:nvPr>
        </p:nvSpPr>
        <p:spPr>
          <a:ln/>
        </p:spPr>
        <p:txBody>
          <a:bodyPr/>
          <a:lstStyle>
            <a:lvl1pPr>
              <a:defRPr/>
            </a:lvl1pPr>
          </a:lstStyle>
          <a:p>
            <a:pPr>
              <a:defRPr/>
            </a:pPr>
            <a:r>
              <a:rPr lang="en-US" altLang="zh-CN"/>
              <a:t>www.themegallery.com</a:t>
            </a:r>
          </a:p>
        </p:txBody>
      </p:sp>
      <p:sp>
        <p:nvSpPr>
          <p:cNvPr id="7" name="Rectangle 93"/>
          <p:cNvSpPr>
            <a:spLocks noGrp="1" noChangeArrowheads="1"/>
          </p:cNvSpPr>
          <p:nvPr>
            <p:ph type="ftr" sz="quarter" idx="12"/>
          </p:nvPr>
        </p:nvSpPr>
        <p:spPr>
          <a:ln/>
        </p:spPr>
        <p:txBody>
          <a:bodyPr/>
          <a:lstStyle>
            <a:lvl1pPr>
              <a:defRPr/>
            </a:lvl1pPr>
          </a:lstStyle>
          <a:p>
            <a:pPr>
              <a:defRPr/>
            </a:pPr>
            <a:r>
              <a:rPr lang="en-US" altLang="zh-CN"/>
              <a:t>Company Logo</a:t>
            </a:r>
          </a:p>
        </p:txBody>
      </p:sp>
    </p:spTree>
    <p:extLst>
      <p:ext uri="{BB962C8B-B14F-4D97-AF65-F5344CB8AC3E}">
        <p14:creationId xmlns:p14="http://schemas.microsoft.com/office/powerpoint/2010/main" val="4103996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D556B69-A03F-4BD8-8B5C-AF8DAB94E30F}" type="slidenum">
              <a:rPr lang="en-US" altLang="zh-CN"/>
              <a:pPr/>
              <a:t>‹#›</a:t>
            </a:fld>
            <a:endParaRPr lang="en-US" altLang="zh-CN"/>
          </a:p>
        </p:txBody>
      </p:sp>
      <p:sp>
        <p:nvSpPr>
          <p:cNvPr id="6" name="Rectangle 92"/>
          <p:cNvSpPr>
            <a:spLocks noGrp="1" noChangeArrowheads="1"/>
          </p:cNvSpPr>
          <p:nvPr>
            <p:ph type="dt" sz="half" idx="11"/>
          </p:nvPr>
        </p:nvSpPr>
        <p:spPr>
          <a:ln/>
        </p:spPr>
        <p:txBody>
          <a:bodyPr/>
          <a:lstStyle>
            <a:lvl1pPr>
              <a:defRPr/>
            </a:lvl1pPr>
          </a:lstStyle>
          <a:p>
            <a:pPr>
              <a:defRPr/>
            </a:pPr>
            <a:r>
              <a:rPr lang="en-US" altLang="zh-CN"/>
              <a:t>www.themegallery.com</a:t>
            </a:r>
          </a:p>
        </p:txBody>
      </p:sp>
      <p:sp>
        <p:nvSpPr>
          <p:cNvPr id="7" name="Rectangle 93"/>
          <p:cNvSpPr>
            <a:spLocks noGrp="1" noChangeArrowheads="1"/>
          </p:cNvSpPr>
          <p:nvPr>
            <p:ph type="ftr" sz="quarter" idx="12"/>
          </p:nvPr>
        </p:nvSpPr>
        <p:spPr>
          <a:ln/>
        </p:spPr>
        <p:txBody>
          <a:bodyPr/>
          <a:lstStyle>
            <a:lvl1pPr>
              <a:defRPr/>
            </a:lvl1pPr>
          </a:lstStyle>
          <a:p>
            <a:pPr>
              <a:defRPr/>
            </a:pPr>
            <a:r>
              <a:rPr lang="en-US" altLang="zh-CN"/>
              <a:t>Company Logo</a:t>
            </a:r>
          </a:p>
        </p:txBody>
      </p:sp>
    </p:spTree>
    <p:extLst>
      <p:ext uri="{BB962C8B-B14F-4D97-AF65-F5344CB8AC3E}">
        <p14:creationId xmlns:p14="http://schemas.microsoft.com/office/powerpoint/2010/main" val="235038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89"/>
          <p:cNvGraphicFramePr>
            <a:graphicFrameLocks noChangeAspect="1"/>
          </p:cNvGraphicFramePr>
          <p:nvPr/>
        </p:nvGraphicFramePr>
        <p:xfrm>
          <a:off x="0" y="188913"/>
          <a:ext cx="9144000" cy="925512"/>
        </p:xfrm>
        <a:graphic>
          <a:graphicData uri="http://schemas.openxmlformats.org/presentationml/2006/ole">
            <mc:AlternateContent xmlns:mc="http://schemas.openxmlformats.org/markup-compatibility/2006">
              <mc:Choice xmlns:v="urn:schemas-microsoft-com:vml" Requires="v">
                <p:oleObj spid="_x0000_s1079" name="Image" r:id="rId15" imgW="12215873" imgH="1853315" progId="Photoshop.Image.6">
                  <p:embed/>
                </p:oleObj>
              </mc:Choice>
              <mc:Fallback>
                <p:oleObj name="Image" r:id="rId15" imgW="12215873" imgH="1853315" progId="Photoshop.Image.6">
                  <p:embed/>
                  <p:pic>
                    <p:nvPicPr>
                      <p:cNvPr id="0" name="Object 8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188913"/>
                        <a:ext cx="9144000" cy="92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90"/>
          <p:cNvSpPr>
            <a:spLocks noChangeArrowheads="1"/>
          </p:cNvSpPr>
          <p:nvPr/>
        </p:nvSpPr>
        <p:spPr bwMode="gray">
          <a:xfrm>
            <a:off x="0" y="6524625"/>
            <a:ext cx="9144000" cy="3333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028" name="Rectangle 91"/>
          <p:cNvSpPr>
            <a:spLocks noChangeArrowheads="1"/>
          </p:cNvSpPr>
          <p:nvPr/>
        </p:nvSpPr>
        <p:spPr bwMode="ltGray">
          <a:xfrm>
            <a:off x="0" y="0"/>
            <a:ext cx="9144000" cy="2413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029" name="Rectangle 3"/>
          <p:cNvSpPr>
            <a:spLocks noGrp="1" noChangeArrowheads="1"/>
          </p:cNvSpPr>
          <p:nvPr>
            <p:ph type="body" idx="1"/>
          </p:nvPr>
        </p:nvSpPr>
        <p:spPr bwMode="auto">
          <a:xfrm>
            <a:off x="685800" y="1143000"/>
            <a:ext cx="822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0" name="Rectangle 6"/>
          <p:cNvSpPr>
            <a:spLocks noGrp="1" noChangeArrowheads="1"/>
          </p:cNvSpPr>
          <p:nvPr>
            <p:ph type="sldNum" sz="quarter" idx="4"/>
          </p:nvPr>
        </p:nvSpPr>
        <p:spPr bwMode="auto">
          <a:xfrm>
            <a:off x="3429000" y="6508750"/>
            <a:ext cx="2133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tx2"/>
                </a:solidFill>
                <a:latin typeface="Verdana" pitchFamily="34" charset="0"/>
                <a:ea typeface="宋体" charset="-122"/>
              </a:defRPr>
            </a:lvl1pPr>
          </a:lstStyle>
          <a:p>
            <a:fld id="{5B6A50DA-0F54-40B7-9493-0E51AF7E2250}" type="slidenum">
              <a:rPr lang="en-US" altLang="zh-CN"/>
              <a:pPr/>
              <a:t>‹#›</a:t>
            </a:fld>
            <a:endParaRPr lang="en-US" altLang="zh-CN"/>
          </a:p>
        </p:txBody>
      </p:sp>
      <p:sp>
        <p:nvSpPr>
          <p:cNvPr id="1031" name="Rectangle 2"/>
          <p:cNvSpPr>
            <a:spLocks noGrp="1" noChangeArrowheads="1"/>
          </p:cNvSpPr>
          <p:nvPr>
            <p:ph type="title"/>
          </p:nvPr>
        </p:nvSpPr>
        <p:spPr bwMode="black">
          <a:xfrm>
            <a:off x="533400" y="381000"/>
            <a:ext cx="837247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116" name="Rectangle 92"/>
          <p:cNvSpPr>
            <a:spLocks noGrp="1" noChangeArrowheads="1"/>
          </p:cNvSpPr>
          <p:nvPr>
            <p:ph type="dt" sz="half" idx="2"/>
          </p:nvPr>
        </p:nvSpPr>
        <p:spPr bwMode="auto">
          <a:xfrm>
            <a:off x="6400800" y="1588"/>
            <a:ext cx="2667000"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smtClean="0">
                <a:solidFill>
                  <a:schemeClr val="bg1"/>
                </a:solidFill>
                <a:latin typeface="+mj-lt"/>
                <a:ea typeface="宋体" charset="-122"/>
              </a:defRPr>
            </a:lvl1pPr>
          </a:lstStyle>
          <a:p>
            <a:pPr>
              <a:defRPr/>
            </a:pPr>
            <a:r>
              <a:rPr lang="en-US" altLang="zh-CN"/>
              <a:t>www.themegallery.com</a:t>
            </a:r>
          </a:p>
        </p:txBody>
      </p:sp>
      <p:sp>
        <p:nvSpPr>
          <p:cNvPr id="1117" name="Rectangle 93"/>
          <p:cNvSpPr>
            <a:spLocks noGrp="1" noChangeArrowheads="1"/>
          </p:cNvSpPr>
          <p:nvPr>
            <p:ph type="ftr" sz="quarter" idx="3"/>
          </p:nvPr>
        </p:nvSpPr>
        <p:spPr bwMode="auto">
          <a:xfrm>
            <a:off x="6096000" y="6559550"/>
            <a:ext cx="28956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smtClean="0">
                <a:solidFill>
                  <a:schemeClr val="tx2"/>
                </a:solidFill>
                <a:latin typeface="+mj-lt"/>
                <a:ea typeface="宋体" charset="-122"/>
              </a:defRPr>
            </a:lvl1pPr>
          </a:lstStyle>
          <a:p>
            <a:pPr>
              <a:defRPr/>
            </a:pPr>
            <a:r>
              <a:rPr lang="en-US" altLang="zh-CN"/>
              <a:t>Company Logo</a:t>
            </a:r>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p:txStyles>
    <p:titleStyle>
      <a:lvl1pPr algn="r" rtl="0" eaLnBrk="1" fontAlgn="base" hangingPunct="1">
        <a:spcBef>
          <a:spcPct val="0"/>
        </a:spcBef>
        <a:spcAft>
          <a:spcPct val="0"/>
        </a:spcAft>
        <a:defRPr sz="3200">
          <a:solidFill>
            <a:schemeClr val="bg1"/>
          </a:solidFill>
          <a:latin typeface="+mj-lt"/>
          <a:ea typeface="+mj-ea"/>
          <a:cs typeface="+mj-cs"/>
        </a:defRPr>
      </a:lvl1pPr>
      <a:lvl2pPr algn="r" rtl="0" eaLnBrk="1" fontAlgn="base" hangingPunct="1">
        <a:spcBef>
          <a:spcPct val="0"/>
        </a:spcBef>
        <a:spcAft>
          <a:spcPct val="0"/>
        </a:spcAft>
        <a:defRPr sz="3200">
          <a:solidFill>
            <a:schemeClr val="bg1"/>
          </a:solidFill>
          <a:latin typeface="Verdana" pitchFamily="34" charset="0"/>
        </a:defRPr>
      </a:lvl2pPr>
      <a:lvl3pPr algn="r" rtl="0" eaLnBrk="1" fontAlgn="base" hangingPunct="1">
        <a:spcBef>
          <a:spcPct val="0"/>
        </a:spcBef>
        <a:spcAft>
          <a:spcPct val="0"/>
        </a:spcAft>
        <a:defRPr sz="3200">
          <a:solidFill>
            <a:schemeClr val="bg1"/>
          </a:solidFill>
          <a:latin typeface="Verdana" pitchFamily="34" charset="0"/>
        </a:defRPr>
      </a:lvl3pPr>
      <a:lvl4pPr algn="r" rtl="0" eaLnBrk="1" fontAlgn="base" hangingPunct="1">
        <a:spcBef>
          <a:spcPct val="0"/>
        </a:spcBef>
        <a:spcAft>
          <a:spcPct val="0"/>
        </a:spcAft>
        <a:defRPr sz="3200">
          <a:solidFill>
            <a:schemeClr val="bg1"/>
          </a:solidFill>
          <a:latin typeface="Verdana" pitchFamily="34" charset="0"/>
        </a:defRPr>
      </a:lvl4pPr>
      <a:lvl5pPr algn="r" rtl="0" eaLnBrk="1" fontAlgn="base" hangingPunct="1">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rpcu.qc.ca/pdf/english/Key_to_System_Transformation.pdf" TargetMode="External"/><Relationship Id="rId3" Type="http://schemas.openxmlformats.org/officeDocument/2006/relationships/hyperlink" Target="http://www2.gov.bc.ca/gov/content/governments/organizational-structure/ministries-organizations/ministries/health" TargetMode="External"/><Relationship Id="rId7" Type="http://schemas.openxmlformats.org/officeDocument/2006/relationships/hyperlink" Target="http://www2.gov.bc.ca/assets/gov/health/about-bc-s-health-care-system/primary-health-care/patients-as-partners-annual-report-2012-2013.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youtube.com/watch?v=rEmAABw4ibY" TargetMode="External"/><Relationship Id="rId5" Type="http://schemas.openxmlformats.org/officeDocument/2006/relationships/hyperlink" Target="https://www.youtube.com/watch?v=8uNRM_zcLlE" TargetMode="External"/><Relationship Id="rId4" Type="http://schemas.openxmlformats.org/officeDocument/2006/relationships/hyperlink" Target="https://engage.gov.bc.ca/govtogetherbc/?id=2E4C7D6BCAA4470AAAD2DCADF662E6A0&amp;s=patients+as+partners" TargetMode="External"/><Relationship Id="rId9" Type="http://schemas.openxmlformats.org/officeDocument/2006/relationships/hyperlink" Target="http://www.centrecmi.ca/"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selfmanagementbc.ca/CommunityPrograms" TargetMode="External"/><Relationship Id="rId3" Type="http://schemas.openxmlformats.org/officeDocument/2006/relationships/hyperlink" Target="https://www.painbc.ca/" TargetMode="External"/><Relationship Id="rId7" Type="http://schemas.openxmlformats.org/officeDocument/2006/relationships/hyperlink" Target="http://www.selfmanagementbc.c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iconproject.org/dnn_icon" TargetMode="External"/><Relationship Id="rId5" Type="http://schemas.openxmlformats.org/officeDocument/2006/relationships/hyperlink" Target="http://www.iconproject.org/dnn_icon/" TargetMode="External"/><Relationship Id="rId4" Type="http://schemas.openxmlformats.org/officeDocument/2006/relationships/hyperlink" Target="http://www.painbc.ca/" TargetMode="External"/><Relationship Id="rId9" Type="http://schemas.openxmlformats.org/officeDocument/2006/relationships/hyperlink" Target="http://www.familycaregiversbc.c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shannon.holms@gov.bc.ca"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79438" y="1973263"/>
            <a:ext cx="8107362" cy="617537"/>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zh-CN" sz="3600" dirty="0" smtClean="0">
                <a:ea typeface="宋体" charset="-122"/>
              </a:rPr>
              <a:t>British Columbia </a:t>
            </a:r>
            <a:br>
              <a:rPr lang="en-US" altLang="zh-CN" sz="3600" dirty="0" smtClean="0">
                <a:ea typeface="宋体" charset="-122"/>
              </a:rPr>
            </a:br>
            <a:r>
              <a:rPr lang="en-US" altLang="zh-CN" sz="3600" dirty="0" smtClean="0">
                <a:ea typeface="宋体" charset="-122"/>
              </a:rPr>
              <a:t>Ministry of Health</a:t>
            </a:r>
          </a:p>
        </p:txBody>
      </p:sp>
      <p:sp>
        <p:nvSpPr>
          <p:cNvPr id="3075" name="Rectangle 3"/>
          <p:cNvSpPr>
            <a:spLocks noGrp="1" noChangeArrowheads="1"/>
          </p:cNvSpPr>
          <p:nvPr>
            <p:ph type="subTitle" idx="1"/>
          </p:nvPr>
        </p:nvSpPr>
        <p:spPr>
          <a:xfrm>
            <a:off x="1752600" y="4953000"/>
            <a:ext cx="6491808" cy="381000"/>
          </a:xfrm>
        </p:spPr>
        <p:txBody>
          <a:bodyPr/>
          <a:lstStyle/>
          <a:p>
            <a:pPr eaLnBrk="1" hangingPunct="1"/>
            <a:r>
              <a:rPr lang="en-US" altLang="zh-CN" b="1" dirty="0" smtClean="0">
                <a:ea typeface="宋体" charset="-122"/>
              </a:rPr>
              <a:t>2016 Canadian Organization of the Year Award </a:t>
            </a:r>
          </a:p>
        </p:txBody>
      </p:sp>
      <p:sp>
        <p:nvSpPr>
          <p:cNvPr id="3" name="TextBox 2"/>
          <p:cNvSpPr txBox="1"/>
          <p:nvPr/>
        </p:nvSpPr>
        <p:spPr>
          <a:xfrm>
            <a:off x="0" y="5344792"/>
            <a:ext cx="9144000" cy="646331"/>
          </a:xfrm>
          <a:prstGeom prst="rect">
            <a:avLst/>
          </a:prstGeom>
          <a:solidFill>
            <a:srgbClr val="7030A0"/>
          </a:solidFill>
        </p:spPr>
        <p:txBody>
          <a:bodyPr wrap="square" rtlCol="0">
            <a:spAutoFit/>
          </a:bodyPr>
          <a:lstStyle/>
          <a:p>
            <a:pPr algn="ctr"/>
            <a:r>
              <a:rPr lang="en-CA" b="1" dirty="0" smtClean="0">
                <a:solidFill>
                  <a:schemeClr val="bg1"/>
                </a:solidFill>
              </a:rPr>
              <a:t>Improving Healthcare through Patient and Public Engagement </a:t>
            </a:r>
          </a:p>
          <a:p>
            <a:pPr algn="ctr"/>
            <a:endParaRPr lang="en-CA" b="1" dirty="0"/>
          </a:p>
        </p:txBody>
      </p:sp>
      <p:sp>
        <p:nvSpPr>
          <p:cNvPr id="4" name="TextBox 3"/>
          <p:cNvSpPr txBox="1"/>
          <p:nvPr/>
        </p:nvSpPr>
        <p:spPr>
          <a:xfrm>
            <a:off x="0" y="5934670"/>
            <a:ext cx="9144000" cy="1200329"/>
          </a:xfrm>
          <a:prstGeom prst="rect">
            <a:avLst/>
          </a:prstGeom>
          <a:solidFill>
            <a:schemeClr val="bg1"/>
          </a:solidFill>
        </p:spPr>
        <p:txBody>
          <a:bodyPr wrap="square" rtlCol="0">
            <a:spAutoFit/>
          </a:bodyPr>
          <a:lstStyle/>
          <a:p>
            <a:pPr algn="ctr"/>
            <a:r>
              <a:rPr lang="en-CA" b="1" dirty="0" smtClean="0"/>
              <a:t>Shannon Holms, </a:t>
            </a:r>
          </a:p>
          <a:p>
            <a:pPr algn="ctr"/>
            <a:r>
              <a:rPr lang="en-CA" b="1" dirty="0" smtClean="0"/>
              <a:t>Director, Patient Engagement and Community Programs</a:t>
            </a:r>
          </a:p>
          <a:p>
            <a:endParaRPr lang="en-CA" dirty="0"/>
          </a:p>
          <a:p>
            <a:endParaRPr lang="en-CA"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043858"/>
            <a:ext cx="827584" cy="76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892019"/>
            <a:ext cx="9144000" cy="45719"/>
          </a:xfrm>
          <a:prstGeom prst="rect">
            <a:avLst/>
          </a:prstGeom>
          <a:solidFill>
            <a:srgbClr val="FFC000"/>
          </a:solidFill>
        </p:spPr>
        <p:txBody>
          <a:bodyPr wrap="square" rtlCol="0">
            <a:spAutoFit/>
          </a:bodyPr>
          <a:lstStyle/>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zh-CN">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10</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Policies</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765693"/>
            <a:ext cx="3456384" cy="441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3"/>
          <p:cNvSpPr txBox="1">
            <a:spLocks/>
          </p:cNvSpPr>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CA" altLang="en-US" dirty="0">
              <a:solidFill>
                <a:srgbClr val="000000"/>
              </a:solidFill>
              <a:latin typeface="Times New Roman"/>
            </a:endParaRPr>
          </a:p>
        </p:txBody>
      </p:sp>
      <p:pic>
        <p:nvPicPr>
          <p:cNvPr id="18" name="Picture 17"/>
          <p:cNvPicPr>
            <a:picLocks noChangeAspect="1" noChangeArrowheads="1"/>
          </p:cNvPicPr>
          <p:nvPr/>
        </p:nvPicPr>
        <p:blipFill>
          <a:blip r:embed="rId4" cstate="print"/>
          <a:srcRect/>
          <a:stretch>
            <a:fillRect/>
          </a:stretch>
        </p:blipFill>
        <p:spPr bwMode="auto">
          <a:xfrm>
            <a:off x="4644007" y="1765693"/>
            <a:ext cx="3372854" cy="4384711"/>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p:spPr>
      </p:pic>
      <p:sp>
        <p:nvSpPr>
          <p:cNvPr id="21" name="TextBox 20"/>
          <p:cNvSpPr txBox="1"/>
          <p:nvPr/>
        </p:nvSpPr>
        <p:spPr>
          <a:xfrm>
            <a:off x="323528" y="1144785"/>
            <a:ext cx="8640959" cy="369332"/>
          </a:xfrm>
          <a:prstGeom prst="rect">
            <a:avLst/>
          </a:prstGeom>
          <a:noFill/>
        </p:spPr>
        <p:txBody>
          <a:bodyPr wrap="square" rtlCol="0">
            <a:spAutoFit/>
          </a:bodyPr>
          <a:lstStyle/>
          <a:p>
            <a:r>
              <a:rPr lang="en-CA" b="1" dirty="0">
                <a:solidFill>
                  <a:srgbClr val="002060"/>
                </a:solidFill>
                <a:cs typeface="Arial" charset="0"/>
              </a:rPr>
              <a:t>Current </a:t>
            </a:r>
            <a:r>
              <a:rPr lang="en-CA" b="1" dirty="0" smtClean="0">
                <a:solidFill>
                  <a:srgbClr val="002060"/>
                </a:solidFill>
                <a:cs typeface="Arial" charset="0"/>
              </a:rPr>
              <a:t>British Columbia </a:t>
            </a:r>
            <a:r>
              <a:rPr lang="en-CA" b="1" dirty="0">
                <a:solidFill>
                  <a:srgbClr val="002060"/>
                </a:solidFill>
                <a:cs typeface="Arial" charset="0"/>
              </a:rPr>
              <a:t>Ministry of </a:t>
            </a:r>
            <a:r>
              <a:rPr lang="en-CA" b="1" dirty="0" smtClean="0">
                <a:solidFill>
                  <a:srgbClr val="002060"/>
                </a:solidFill>
                <a:cs typeface="Arial" charset="0"/>
              </a:rPr>
              <a:t>Health Policy Documents</a:t>
            </a:r>
            <a:endParaRPr lang="en-CA" b="1" dirty="0">
              <a:solidFill>
                <a:srgbClr val="002060"/>
              </a:solidFill>
              <a:cs typeface="Arial" charset="0"/>
            </a:endParaRPr>
          </a:p>
        </p:txBody>
      </p:sp>
    </p:spTree>
    <p:extLst>
      <p:ext uri="{BB962C8B-B14F-4D97-AF65-F5344CB8AC3E}">
        <p14:creationId xmlns:p14="http://schemas.microsoft.com/office/powerpoint/2010/main" val="3518970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zh-CN">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11</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Policies</a:t>
            </a:r>
          </a:p>
        </p:txBody>
      </p:sp>
      <p:sp>
        <p:nvSpPr>
          <p:cNvPr id="11" name="Slide Number Placeholder 3"/>
          <p:cNvSpPr txBox="1">
            <a:spLocks/>
          </p:cNvSpPr>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CA" altLang="en-US" dirty="0">
              <a:solidFill>
                <a:srgbClr val="000000"/>
              </a:solidFill>
              <a:latin typeface="Times New Roman"/>
            </a:endParaRPr>
          </a:p>
        </p:txBody>
      </p:sp>
      <p:sp>
        <p:nvSpPr>
          <p:cNvPr id="21" name="TextBox 20"/>
          <p:cNvSpPr txBox="1"/>
          <p:nvPr/>
        </p:nvSpPr>
        <p:spPr>
          <a:xfrm>
            <a:off x="323528" y="1144785"/>
            <a:ext cx="8640959" cy="369332"/>
          </a:xfrm>
          <a:prstGeom prst="rect">
            <a:avLst/>
          </a:prstGeom>
          <a:noFill/>
        </p:spPr>
        <p:txBody>
          <a:bodyPr wrap="square" rtlCol="0">
            <a:spAutoFit/>
          </a:bodyPr>
          <a:lstStyle/>
          <a:p>
            <a:r>
              <a:rPr lang="en-CA" b="1" dirty="0">
                <a:solidFill>
                  <a:srgbClr val="002060"/>
                </a:solidFill>
                <a:cs typeface="Arial" charset="0"/>
              </a:rPr>
              <a:t>Current </a:t>
            </a:r>
            <a:r>
              <a:rPr lang="en-CA" b="1" dirty="0" smtClean="0">
                <a:solidFill>
                  <a:srgbClr val="002060"/>
                </a:solidFill>
                <a:cs typeface="Arial" charset="0"/>
              </a:rPr>
              <a:t>British Columbia </a:t>
            </a:r>
            <a:r>
              <a:rPr lang="en-CA" b="1" dirty="0">
                <a:solidFill>
                  <a:srgbClr val="002060"/>
                </a:solidFill>
                <a:cs typeface="Arial" charset="0"/>
              </a:rPr>
              <a:t>Ministry of </a:t>
            </a:r>
            <a:r>
              <a:rPr lang="en-CA" b="1" dirty="0" smtClean="0">
                <a:solidFill>
                  <a:srgbClr val="002060"/>
                </a:solidFill>
                <a:cs typeface="Arial" charset="0"/>
              </a:rPr>
              <a:t>Health Policy Documents</a:t>
            </a:r>
            <a:endParaRPr lang="en-CA" b="1" dirty="0">
              <a:solidFill>
                <a:srgbClr val="002060"/>
              </a:solidFill>
              <a:cs typeface="Arial" charset="0"/>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804971"/>
            <a:ext cx="3389538" cy="4413001"/>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004" y="1779393"/>
            <a:ext cx="3528392" cy="4521824"/>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7738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12</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Policies</a:t>
            </a: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922" y="1812825"/>
            <a:ext cx="1523417" cy="196146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4" cstate="print"/>
          <a:srcRect/>
          <a:stretch>
            <a:fillRect/>
          </a:stretch>
        </p:blipFill>
        <p:spPr bwMode="auto">
          <a:xfrm>
            <a:off x="1979712" y="4199771"/>
            <a:ext cx="1502298" cy="1937933"/>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pic>
      <p:pic>
        <p:nvPicPr>
          <p:cNvPr id="14" name="Picture 2"/>
          <p:cNvPicPr>
            <a:picLocks noChangeAspect="1" noChangeArrowheads="1"/>
          </p:cNvPicPr>
          <p:nvPr/>
        </p:nvPicPr>
        <p:blipFill>
          <a:blip r:embed="rId5" cstate="print"/>
          <a:srcRect/>
          <a:stretch>
            <a:fillRect/>
          </a:stretch>
        </p:blipFill>
        <p:spPr bwMode="auto">
          <a:xfrm>
            <a:off x="1121019" y="1768758"/>
            <a:ext cx="1555750" cy="199866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3"/>
          <p:cNvPicPr>
            <a:picLocks noChangeAspect="1" noChangeArrowheads="1"/>
          </p:cNvPicPr>
          <p:nvPr/>
        </p:nvPicPr>
        <p:blipFill>
          <a:blip r:embed="rId6" cstate="print"/>
          <a:srcRect/>
          <a:stretch>
            <a:fillRect/>
          </a:stretch>
        </p:blipFill>
        <p:spPr bwMode="auto">
          <a:xfrm>
            <a:off x="4860032" y="4174264"/>
            <a:ext cx="1524000" cy="195580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pic>
      <p:pic>
        <p:nvPicPr>
          <p:cNvPr id="16" name="Picture 5"/>
          <p:cNvPicPr>
            <a:picLocks noChangeAspect="1" noChangeArrowheads="1"/>
          </p:cNvPicPr>
          <p:nvPr/>
        </p:nvPicPr>
        <p:blipFill>
          <a:blip r:embed="rId7" cstate="print"/>
          <a:srcRect/>
          <a:stretch>
            <a:fillRect/>
          </a:stretch>
        </p:blipFill>
        <p:spPr bwMode="auto">
          <a:xfrm>
            <a:off x="3707904" y="1812824"/>
            <a:ext cx="1505392" cy="1954595"/>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pic>
      <p:sp>
        <p:nvSpPr>
          <p:cNvPr id="20" name="TextBox 19"/>
          <p:cNvSpPr txBox="1"/>
          <p:nvPr/>
        </p:nvSpPr>
        <p:spPr>
          <a:xfrm>
            <a:off x="45996" y="1124744"/>
            <a:ext cx="5261546" cy="369332"/>
          </a:xfrm>
          <a:prstGeom prst="rect">
            <a:avLst/>
          </a:prstGeom>
          <a:noFill/>
        </p:spPr>
        <p:txBody>
          <a:bodyPr wrap="square" rtlCol="0">
            <a:spAutoFit/>
          </a:bodyPr>
          <a:lstStyle/>
          <a:p>
            <a:r>
              <a:rPr lang="en-CA" b="1" dirty="0">
                <a:solidFill>
                  <a:srgbClr val="002060"/>
                </a:solidFill>
                <a:cs typeface="Arial" charset="0"/>
              </a:rPr>
              <a:t>Patients as Partners </a:t>
            </a:r>
            <a:r>
              <a:rPr lang="en-CA" b="1" dirty="0" smtClean="0">
                <a:solidFill>
                  <a:srgbClr val="002060"/>
                </a:solidFill>
                <a:cs typeface="Arial" charset="0"/>
              </a:rPr>
              <a:t>Policy Documents</a:t>
            </a:r>
            <a:endParaRPr lang="en-CA" b="1" dirty="0">
              <a:solidFill>
                <a:srgbClr val="002060"/>
              </a:solidFill>
              <a:cs typeface="Arial" charset="0"/>
            </a:endParaRPr>
          </a:p>
        </p:txBody>
      </p:sp>
    </p:spTree>
    <p:extLst>
      <p:ext uri="{BB962C8B-B14F-4D97-AF65-F5344CB8AC3E}">
        <p14:creationId xmlns:p14="http://schemas.microsoft.com/office/powerpoint/2010/main" val="1334375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13</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Policies</a:t>
            </a:r>
          </a:p>
        </p:txBody>
      </p:sp>
      <p:sp>
        <p:nvSpPr>
          <p:cNvPr id="20" name="TextBox 19"/>
          <p:cNvSpPr txBox="1"/>
          <p:nvPr/>
        </p:nvSpPr>
        <p:spPr>
          <a:xfrm>
            <a:off x="45996" y="1124744"/>
            <a:ext cx="8126404" cy="369332"/>
          </a:xfrm>
          <a:prstGeom prst="rect">
            <a:avLst/>
          </a:prstGeom>
          <a:noFill/>
        </p:spPr>
        <p:txBody>
          <a:bodyPr wrap="square" rtlCol="0">
            <a:spAutoFit/>
          </a:bodyPr>
          <a:lstStyle/>
          <a:p>
            <a:r>
              <a:rPr lang="en-CA" b="1" dirty="0">
                <a:solidFill>
                  <a:srgbClr val="002060"/>
                </a:solidFill>
                <a:cs typeface="Arial" charset="0"/>
              </a:rPr>
              <a:t>Patients as Partners </a:t>
            </a:r>
            <a:r>
              <a:rPr lang="en-CA" b="1" dirty="0" smtClean="0">
                <a:solidFill>
                  <a:srgbClr val="002060"/>
                </a:solidFill>
                <a:cs typeface="Arial" charset="0"/>
              </a:rPr>
              <a:t>– Engagement at Three Levels</a:t>
            </a:r>
            <a:endParaRPr lang="en-CA" b="1" dirty="0">
              <a:solidFill>
                <a:srgbClr val="002060"/>
              </a:solidFill>
              <a:cs typeface="Arial" charset="0"/>
            </a:endParaRPr>
          </a:p>
        </p:txBody>
      </p:sp>
      <p:sp>
        <p:nvSpPr>
          <p:cNvPr id="7" name="Rectangle 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1" name="Rectangle 1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600" b="0" i="0" u="none" strike="noStrike" cap="none" normalizeH="0" baseline="0" smtClean="0">
                <a:ln>
                  <a:noFill/>
                </a:ln>
                <a:solidFill>
                  <a:schemeClr val="tx1"/>
                </a:solidFill>
                <a:effectLst/>
                <a:latin typeface="Arial" pitchFamily="34" charset="0"/>
                <a:cs typeface="Arial" pitchFamily="34" charset="0"/>
              </a:rPr>
              <a:t/>
            </a:r>
            <a:br>
              <a:rPr kumimoji="0" lang="en-CA" altLang="en-US" sz="600" b="0" i="0" u="none" strike="noStrike" cap="none" normalizeH="0" baseline="0" smtClean="0">
                <a:ln>
                  <a:noFill/>
                </a:ln>
                <a:solidFill>
                  <a:schemeClr val="tx1"/>
                </a:solidFill>
                <a:effectLst/>
                <a:latin typeface="Arial" pitchFamily="34" charset="0"/>
                <a:cs typeface="Arial" pitchFamily="34" charset="0"/>
              </a:rPr>
            </a:br>
            <a:endParaRPr kumimoji="0" lang="en-CA"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152400" y="1700808"/>
            <a:ext cx="8812088" cy="4801314"/>
          </a:xfrm>
          <a:prstGeom prst="rect">
            <a:avLst/>
          </a:prstGeom>
          <a:noFill/>
        </p:spPr>
        <p:txBody>
          <a:bodyPr wrap="square" rtlCol="0">
            <a:spAutoFit/>
          </a:bodyPr>
          <a:lstStyle/>
          <a:p>
            <a:pPr marL="342900" marR="2703195" lvl="0" indent="-342900">
              <a:buFont typeface="Symbol"/>
              <a:buChar char=""/>
            </a:pPr>
            <a:r>
              <a:rPr lang="en-US" b="1" dirty="0" smtClean="0">
                <a:solidFill>
                  <a:schemeClr val="tx2"/>
                </a:solidFill>
                <a:latin typeface="Calibri"/>
                <a:ea typeface="Calibri"/>
                <a:cs typeface="Times New Roman"/>
              </a:rPr>
              <a:t>Individual Care:</a:t>
            </a:r>
            <a:r>
              <a:rPr lang="en-US" dirty="0" smtClean="0">
                <a:solidFill>
                  <a:schemeClr val="tx2"/>
                </a:solidFill>
                <a:latin typeface="Calibri"/>
                <a:ea typeface="Calibri"/>
                <a:cs typeface="Times New Roman"/>
              </a:rPr>
              <a:t> The patients are </a:t>
            </a:r>
            <a:r>
              <a:rPr lang="en-US" i="1" dirty="0" smtClean="0">
                <a:solidFill>
                  <a:schemeClr val="tx2"/>
                </a:solidFill>
                <a:latin typeface="Calibri"/>
                <a:ea typeface="Calibri"/>
                <a:cs typeface="Times New Roman"/>
              </a:rPr>
              <a:t>activated</a:t>
            </a:r>
            <a:r>
              <a:rPr lang="en-US" dirty="0" smtClean="0">
                <a:solidFill>
                  <a:schemeClr val="tx2"/>
                </a:solidFill>
                <a:latin typeface="Calibri"/>
                <a:ea typeface="Calibri"/>
                <a:cs typeface="Times New Roman"/>
              </a:rPr>
              <a:t> and involved in their own care through self-management. Patients have an engaged role in health care decision-making because the system is gradually changing to be more patient-centered, responsive, respectful, and collaborative.</a:t>
            </a:r>
          </a:p>
          <a:p>
            <a:pPr marL="342900" marR="2703195" lvl="0" indent="-342900">
              <a:buFont typeface="Symbol"/>
              <a:buChar char=""/>
            </a:pPr>
            <a:endParaRPr lang="en-US" dirty="0">
              <a:effectLst/>
              <a:latin typeface="Calibri"/>
              <a:cs typeface="Times New Roman"/>
            </a:endParaRPr>
          </a:p>
          <a:p>
            <a:pPr marL="342900" marR="2703195" lvl="0" indent="-342900">
              <a:buFont typeface="Symbol"/>
              <a:buChar char=""/>
            </a:pPr>
            <a:endParaRPr lang="en-US" b="1" dirty="0" smtClean="0">
              <a:latin typeface="Calibri"/>
              <a:ea typeface="Calibri"/>
              <a:cs typeface="Times New Roman"/>
            </a:endParaRPr>
          </a:p>
          <a:p>
            <a:pPr marL="342900" marR="2703195" lvl="0" indent="-342900">
              <a:buFont typeface="Symbol"/>
              <a:buChar char=""/>
            </a:pPr>
            <a:r>
              <a:rPr lang="en-US" b="1" dirty="0" smtClean="0">
                <a:solidFill>
                  <a:schemeClr val="tx2"/>
                </a:solidFill>
                <a:latin typeface="Calibri"/>
                <a:ea typeface="Calibri"/>
                <a:cs typeface="Times New Roman"/>
              </a:rPr>
              <a:t>Bringing </a:t>
            </a:r>
            <a:r>
              <a:rPr lang="en-US" b="1" dirty="0">
                <a:solidFill>
                  <a:schemeClr val="tx2"/>
                </a:solidFill>
                <a:latin typeface="Calibri"/>
                <a:ea typeface="Calibri"/>
                <a:cs typeface="Times New Roman"/>
              </a:rPr>
              <a:t>in Community:</a:t>
            </a:r>
            <a:r>
              <a:rPr lang="en-US" dirty="0">
                <a:solidFill>
                  <a:schemeClr val="tx2"/>
                </a:solidFill>
                <a:latin typeface="Calibri"/>
                <a:ea typeface="Calibri"/>
                <a:cs typeface="Times New Roman"/>
              </a:rPr>
              <a:t> Patients, families, caregivers, and others are engaged in policy development or strategic planning. </a:t>
            </a:r>
            <a:endParaRPr lang="en-US" dirty="0" smtClean="0">
              <a:solidFill>
                <a:schemeClr val="tx2"/>
              </a:solidFill>
              <a:latin typeface="Calibri"/>
              <a:ea typeface="Calibri"/>
              <a:cs typeface="Times New Roman"/>
            </a:endParaRPr>
          </a:p>
          <a:p>
            <a:pPr marL="342900" marR="2703195" lvl="0" indent="-342900">
              <a:buFont typeface="Symbol"/>
              <a:buChar char=""/>
            </a:pPr>
            <a:endParaRPr lang="en-US" dirty="0">
              <a:latin typeface="Calibri"/>
              <a:ea typeface="Calibri"/>
              <a:cs typeface="Times New Roman"/>
            </a:endParaRPr>
          </a:p>
          <a:p>
            <a:pPr marL="342900" marR="2703195" lvl="0" indent="-342900">
              <a:buFont typeface="Symbol"/>
              <a:buChar char=""/>
            </a:pPr>
            <a:endParaRPr lang="en-US" dirty="0" smtClean="0">
              <a:latin typeface="Calibri"/>
              <a:ea typeface="Calibri"/>
              <a:cs typeface="Times New Roman"/>
            </a:endParaRPr>
          </a:p>
          <a:p>
            <a:pPr marL="342900" marR="2703195" lvl="0" indent="-342900">
              <a:buFont typeface="Symbol"/>
              <a:buChar char=""/>
            </a:pPr>
            <a:endParaRPr lang="en-US" dirty="0">
              <a:latin typeface="Calibri"/>
              <a:cs typeface="Times New Roman"/>
            </a:endParaRPr>
          </a:p>
          <a:p>
            <a:pPr marL="342900" marR="2703195" lvl="0" indent="-342900">
              <a:buFont typeface="Symbol"/>
              <a:buChar char=""/>
            </a:pPr>
            <a:r>
              <a:rPr lang="en-US" b="1" dirty="0">
                <a:solidFill>
                  <a:schemeClr val="tx2"/>
                </a:solidFill>
                <a:latin typeface="Calibri"/>
                <a:ea typeface="Calibri"/>
                <a:cs typeface="Times New Roman"/>
              </a:rPr>
              <a:t>System Redesign:</a:t>
            </a:r>
            <a:r>
              <a:rPr lang="en-US" dirty="0">
                <a:solidFill>
                  <a:schemeClr val="tx2"/>
                </a:solidFill>
                <a:latin typeface="Calibri"/>
                <a:ea typeface="Calibri"/>
                <a:cs typeface="Times New Roman"/>
              </a:rPr>
              <a:t> Patients, families, caregivers and others are engaged in design, delivery and evaluation of health care programs and services at a strategic and/or system level.  </a:t>
            </a:r>
            <a:endParaRPr lang="en-CA" dirty="0">
              <a:solidFill>
                <a:schemeClr val="tx2"/>
              </a:solidFill>
              <a:effectLst/>
            </a:endParaRPr>
          </a:p>
        </p:txBody>
      </p:sp>
      <p:pic>
        <p:nvPicPr>
          <p:cNvPr id="23" name="Picture 22" descr="http://tse3.mm.bing.net/th?id=OIP.Ma7388a15e3f09fd4a2c76548a226b744H0&amp;pid=15.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1269" y="1700808"/>
            <a:ext cx="814070" cy="1379220"/>
          </a:xfrm>
          <a:prstGeom prst="rect">
            <a:avLst/>
          </a:prstGeom>
          <a:noFill/>
          <a:ln>
            <a:noFill/>
          </a:ln>
        </p:spPr>
      </p:pic>
      <p:pic>
        <p:nvPicPr>
          <p:cNvPr id="206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339" y="1700808"/>
            <a:ext cx="168275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descr="http://www.cadblocksfree.com/images/CADblocks_people_silhouette_single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9616" y="3356992"/>
            <a:ext cx="1351915" cy="1333500"/>
          </a:xfrm>
          <a:prstGeom prst="rect">
            <a:avLst/>
          </a:prstGeom>
          <a:noFill/>
          <a:ln>
            <a:noFill/>
          </a:ln>
        </p:spPr>
      </p:pic>
      <p:pic>
        <p:nvPicPr>
          <p:cNvPr id="2064"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8975" y="3356992"/>
            <a:ext cx="19240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descr="http://4.bp.blogspot.com/--nmJou84Lw0/TiA097RdgtI/AAAAAAAABzE/4S2w2KiRcKM/s1600/Silhouette.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5157192"/>
            <a:ext cx="1088396" cy="1148338"/>
          </a:xfrm>
          <a:prstGeom prst="rect">
            <a:avLst/>
          </a:prstGeom>
          <a:noFill/>
          <a:ln>
            <a:noFill/>
          </a:ln>
        </p:spPr>
      </p:pic>
      <p:pic>
        <p:nvPicPr>
          <p:cNvPr id="206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9838" y="5086330"/>
            <a:ext cx="16446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771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14</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Training</a:t>
            </a:r>
          </a:p>
        </p:txBody>
      </p:sp>
      <p:pic>
        <p:nvPicPr>
          <p:cNvPr id="24" name="Picture 23"/>
          <p:cNvPicPr/>
          <p:nvPr/>
        </p:nvPicPr>
        <p:blipFill>
          <a:blip r:embed="rId3" cstate="print">
            <a:extLst>
              <a:ext uri="{28A0092B-C50C-407E-A947-70E740481C1C}">
                <a14:useLocalDpi xmlns:a14="http://schemas.microsoft.com/office/drawing/2010/main" val="0"/>
              </a:ext>
            </a:extLst>
          </a:blip>
          <a:stretch>
            <a:fillRect/>
          </a:stretch>
        </p:blipFill>
        <p:spPr>
          <a:xfrm>
            <a:off x="518484" y="1124744"/>
            <a:ext cx="8352928" cy="5328592"/>
          </a:xfrm>
          <a:prstGeom prst="rect">
            <a:avLst/>
          </a:prstGeom>
        </p:spPr>
      </p:pic>
    </p:spTree>
    <p:extLst>
      <p:ext uri="{BB962C8B-B14F-4D97-AF65-F5344CB8AC3E}">
        <p14:creationId xmlns:p14="http://schemas.microsoft.com/office/powerpoint/2010/main" val="3033690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15</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Collaboration</a:t>
            </a:r>
          </a:p>
        </p:txBody>
      </p:sp>
      <p:pic>
        <p:nvPicPr>
          <p:cNvPr id="29701" name="Picture 5" descr="Image result for patient vo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2" y="1268760"/>
            <a:ext cx="7616819" cy="506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060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16</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Leadership and Capacity Building</a:t>
            </a:r>
          </a:p>
        </p:txBody>
      </p:sp>
      <p:pic>
        <p:nvPicPr>
          <p:cNvPr id="48130" name="Picture 2" descr="Image result for stephen brown ministry of health 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12776"/>
            <a:ext cx="3145662" cy="3960440"/>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420912"/>
            <a:ext cx="3168352"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69438" y="5517232"/>
            <a:ext cx="3145662" cy="646331"/>
          </a:xfrm>
          <a:prstGeom prst="rect">
            <a:avLst/>
          </a:prstGeom>
          <a:noFill/>
        </p:spPr>
        <p:txBody>
          <a:bodyPr wrap="square" rtlCol="0">
            <a:spAutoFit/>
          </a:bodyPr>
          <a:lstStyle/>
          <a:p>
            <a:r>
              <a:rPr lang="en-CA" dirty="0" smtClean="0"/>
              <a:t>Deputy Minister </a:t>
            </a:r>
          </a:p>
          <a:p>
            <a:r>
              <a:rPr lang="en-CA" dirty="0" smtClean="0"/>
              <a:t>Stephen Brown</a:t>
            </a:r>
            <a:endParaRPr lang="en-CA" dirty="0"/>
          </a:p>
        </p:txBody>
      </p:sp>
      <p:sp>
        <p:nvSpPr>
          <p:cNvPr id="10" name="TextBox 9"/>
          <p:cNvSpPr txBox="1"/>
          <p:nvPr/>
        </p:nvSpPr>
        <p:spPr>
          <a:xfrm>
            <a:off x="4599531" y="5589240"/>
            <a:ext cx="3145662" cy="646331"/>
          </a:xfrm>
          <a:prstGeom prst="rect">
            <a:avLst/>
          </a:prstGeom>
          <a:noFill/>
        </p:spPr>
        <p:txBody>
          <a:bodyPr wrap="square" rtlCol="0">
            <a:spAutoFit/>
          </a:bodyPr>
          <a:lstStyle/>
          <a:p>
            <a:r>
              <a:rPr lang="en-CA" dirty="0" smtClean="0"/>
              <a:t>Minister of Health</a:t>
            </a:r>
          </a:p>
          <a:p>
            <a:r>
              <a:rPr lang="en-CA" dirty="0" smtClean="0"/>
              <a:t>Terry Lake</a:t>
            </a:r>
            <a:endParaRPr lang="en-CA" dirty="0"/>
          </a:p>
        </p:txBody>
      </p:sp>
      <p:sp>
        <p:nvSpPr>
          <p:cNvPr id="9" name="AutoShape 39"/>
          <p:cNvSpPr>
            <a:spLocks noChangeArrowheads="1"/>
          </p:cNvSpPr>
          <p:nvPr/>
        </p:nvSpPr>
        <p:spPr bwMode="gray">
          <a:xfrm>
            <a:off x="305824" y="322499"/>
            <a:ext cx="663614" cy="574571"/>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1" name="Text Box 42"/>
          <p:cNvSpPr txBox="1">
            <a:spLocks noChangeArrowheads="1"/>
          </p:cNvSpPr>
          <p:nvPr/>
        </p:nvSpPr>
        <p:spPr bwMode="gray">
          <a:xfrm>
            <a:off x="460624" y="402926"/>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smtClean="0">
                <a:solidFill>
                  <a:schemeClr val="bg1"/>
                </a:solidFill>
                <a:ea typeface="宋体" charset="-122"/>
              </a:rPr>
              <a:t>6</a:t>
            </a:r>
            <a:endParaRPr lang="en-US" altLang="zh-CN" sz="2400" b="1" dirty="0">
              <a:solidFill>
                <a:schemeClr val="bg1"/>
              </a:solidFill>
              <a:ea typeface="宋体" charset="-122"/>
            </a:endParaRPr>
          </a:p>
        </p:txBody>
      </p:sp>
    </p:spTree>
    <p:extLst>
      <p:ext uri="{BB962C8B-B14F-4D97-AF65-F5344CB8AC3E}">
        <p14:creationId xmlns:p14="http://schemas.microsoft.com/office/powerpoint/2010/main" val="1545418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17</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Leadership and Capacity Building</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6818" y="1111454"/>
            <a:ext cx="8237589" cy="5413889"/>
          </a:xfrm>
          <a:prstGeom prst="rect">
            <a:avLst/>
          </a:prstGeom>
        </p:spPr>
      </p:pic>
    </p:spTree>
    <p:extLst>
      <p:ext uri="{BB962C8B-B14F-4D97-AF65-F5344CB8AC3E}">
        <p14:creationId xmlns:p14="http://schemas.microsoft.com/office/powerpoint/2010/main" val="3619138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48" name="Footer Placeholder 5"/>
          <p:cNvSpPr>
            <a:spLocks noGrp="1"/>
          </p:cNvSpPr>
          <p:nvPr>
            <p:ph type="ftr" sz="quarter" idx="12"/>
          </p:nvPr>
        </p:nvSpPr>
        <p:spPr/>
        <p:txBody>
          <a:bodyPr/>
          <a:lstStyle/>
          <a:p>
            <a:pPr>
              <a:defRPr/>
            </a:pPr>
            <a:r>
              <a:rPr lang="en-US" altLang="zh-CN" dirty="0" smtClean="0"/>
              <a:t>Page 18</a:t>
            </a:r>
            <a:endParaRPr lang="en-US" altLang="zh-CN" dirty="0"/>
          </a:p>
        </p:txBody>
      </p:sp>
      <p:sp>
        <p:nvSpPr>
          <p:cNvPr id="15364" name="Rectangle 2"/>
          <p:cNvSpPr>
            <a:spLocks noGrp="1" noChangeArrowheads="1"/>
          </p:cNvSpPr>
          <p:nvPr>
            <p:ph type="title"/>
          </p:nvPr>
        </p:nvSpPr>
        <p:spPr/>
        <p:txBody>
          <a:bodyPr/>
          <a:lstStyle/>
          <a:p>
            <a:pPr eaLnBrk="1" hangingPunct="1"/>
            <a:r>
              <a:rPr lang="en-US" altLang="zh-CN" sz="3600" dirty="0" smtClean="0">
                <a:ea typeface="宋体" charset="-122"/>
              </a:rPr>
              <a:t>Results</a:t>
            </a:r>
            <a:endParaRPr lang="en-US" altLang="zh-CN" sz="2000" dirty="0" smtClean="0">
              <a:ea typeface="宋体" charset="-122"/>
            </a:endParaRPr>
          </a:p>
        </p:txBody>
      </p:sp>
      <p:grpSp>
        <p:nvGrpSpPr>
          <p:cNvPr id="15365" name="Group 47"/>
          <p:cNvGrpSpPr>
            <a:grpSpLocks/>
          </p:cNvGrpSpPr>
          <p:nvPr/>
        </p:nvGrpSpPr>
        <p:grpSpPr bwMode="auto">
          <a:xfrm>
            <a:off x="1219200" y="1831975"/>
            <a:ext cx="2170113" cy="4035425"/>
            <a:chOff x="720" y="1296"/>
            <a:chExt cx="1367" cy="2542"/>
          </a:xfrm>
        </p:grpSpPr>
        <p:sp>
          <p:nvSpPr>
            <p:cNvPr id="15395" name="AutoShape 48"/>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96" name="AutoShape 49"/>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97" name="AutoShape 50"/>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98" name="AutoShape 51"/>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99" name="AutoShape 52"/>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400" name="AutoShape 53"/>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nvGrpSpPr>
            <p:cNvPr id="15401" name="Group 54"/>
            <p:cNvGrpSpPr>
              <a:grpSpLocks/>
            </p:cNvGrpSpPr>
            <p:nvPr/>
          </p:nvGrpSpPr>
          <p:grpSpPr bwMode="auto">
            <a:xfrm>
              <a:off x="1189" y="1296"/>
              <a:ext cx="405" cy="405"/>
              <a:chOff x="1289" y="582"/>
              <a:chExt cx="668" cy="668"/>
            </a:xfrm>
          </p:grpSpPr>
          <p:sp>
            <p:nvSpPr>
              <p:cNvPr id="15404" name="Oval 55"/>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405" name="Oval 56"/>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406" name="Oval 57"/>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407" name="Oval 58"/>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408" name="Oval 59"/>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15402" name="Text Box 60"/>
            <p:cNvSpPr txBox="1">
              <a:spLocks noChangeArrowheads="1"/>
            </p:cNvSpPr>
            <p:nvPr/>
          </p:nvSpPr>
          <p:spPr bwMode="gray">
            <a:xfrm>
              <a:off x="1276"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2400">
                  <a:solidFill>
                    <a:srgbClr val="000000"/>
                  </a:solidFill>
                  <a:ea typeface="宋体" charset="-122"/>
                </a:rPr>
                <a:t>1</a:t>
              </a:r>
              <a:endParaRPr lang="en-US" altLang="zh-CN">
                <a:ea typeface="宋体" charset="-122"/>
              </a:endParaRPr>
            </a:p>
          </p:txBody>
        </p:sp>
        <p:sp>
          <p:nvSpPr>
            <p:cNvPr id="15403" name="Text Box 61"/>
            <p:cNvSpPr txBox="1">
              <a:spLocks noChangeArrowheads="1"/>
            </p:cNvSpPr>
            <p:nvPr/>
          </p:nvSpPr>
          <p:spPr bwMode="gray">
            <a:xfrm>
              <a:off x="768" y="1776"/>
              <a:ext cx="12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zh-CN">
                <a:ea typeface="宋体" charset="-122"/>
              </a:endParaRPr>
            </a:p>
          </p:txBody>
        </p:sp>
      </p:grpSp>
      <p:grpSp>
        <p:nvGrpSpPr>
          <p:cNvPr id="15366" name="Group 62"/>
          <p:cNvGrpSpPr>
            <a:grpSpLocks/>
          </p:cNvGrpSpPr>
          <p:nvPr/>
        </p:nvGrpSpPr>
        <p:grpSpPr bwMode="auto">
          <a:xfrm>
            <a:off x="3581400" y="1831975"/>
            <a:ext cx="2166938" cy="4035425"/>
            <a:chOff x="2208" y="1296"/>
            <a:chExt cx="1365" cy="2542"/>
          </a:xfrm>
        </p:grpSpPr>
        <p:sp>
          <p:nvSpPr>
            <p:cNvPr id="15382" name="AutoShape 63"/>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83" name="AutoShape 64"/>
            <p:cNvSpPr>
              <a:spLocks noChangeArrowheads="1"/>
            </p:cNvSpPr>
            <p:nvPr/>
          </p:nvSpPr>
          <p:spPr bwMode="gray">
            <a:xfrm>
              <a:off x="2229" y="149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84" name="AutoShape 65"/>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85" name="AutoShape 66"/>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86" name="Oval 67"/>
            <p:cNvSpPr>
              <a:spLocks noChangeArrowheads="1"/>
            </p:cNvSpPr>
            <p:nvPr/>
          </p:nvSpPr>
          <p:spPr bwMode="gray">
            <a:xfrm>
              <a:off x="2677" y="1296"/>
              <a:ext cx="405" cy="40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87" name="Oval 68"/>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88" name="Oval 69"/>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89" name="Oval 70"/>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90" name="Oval 71"/>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91" name="Text Box 72"/>
            <p:cNvSpPr txBox="1">
              <a:spLocks noChangeArrowheads="1"/>
            </p:cNvSpPr>
            <p:nvPr/>
          </p:nvSpPr>
          <p:spPr bwMode="gray">
            <a:xfrm>
              <a:off x="2764"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2400">
                  <a:solidFill>
                    <a:srgbClr val="000000"/>
                  </a:solidFill>
                  <a:ea typeface="宋体" charset="-122"/>
                </a:rPr>
                <a:t>2</a:t>
              </a:r>
              <a:endParaRPr lang="en-US" altLang="zh-CN">
                <a:ea typeface="宋体" charset="-122"/>
              </a:endParaRPr>
            </a:p>
          </p:txBody>
        </p:sp>
        <p:sp>
          <p:nvSpPr>
            <p:cNvPr id="15392" name="Text Box 73"/>
            <p:cNvSpPr txBox="1">
              <a:spLocks noChangeArrowheads="1"/>
            </p:cNvSpPr>
            <p:nvPr/>
          </p:nvSpPr>
          <p:spPr bwMode="gray">
            <a:xfrm>
              <a:off x="2256" y="1776"/>
              <a:ext cx="12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zh-CN">
                <a:ea typeface="宋体" charset="-122"/>
              </a:endParaRPr>
            </a:p>
          </p:txBody>
        </p:sp>
        <p:sp>
          <p:nvSpPr>
            <p:cNvPr id="15393" name="AutoShape 74"/>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94" name="AutoShape 75"/>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grpSp>
        <p:nvGrpSpPr>
          <p:cNvPr id="15367" name="Group 76"/>
          <p:cNvGrpSpPr>
            <a:grpSpLocks/>
          </p:cNvGrpSpPr>
          <p:nvPr/>
        </p:nvGrpSpPr>
        <p:grpSpPr bwMode="auto">
          <a:xfrm>
            <a:off x="5937250" y="1831975"/>
            <a:ext cx="2170113" cy="4035425"/>
            <a:chOff x="3692" y="1296"/>
            <a:chExt cx="1367" cy="2542"/>
          </a:xfrm>
        </p:grpSpPr>
        <p:sp>
          <p:nvSpPr>
            <p:cNvPr id="15368" name="AutoShape 77"/>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69" name="AutoShape 78"/>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70" name="AutoShape 79"/>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71" name="AutoShape 80"/>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nvGrpSpPr>
            <p:cNvPr id="15372" name="Group 81"/>
            <p:cNvGrpSpPr>
              <a:grpSpLocks/>
            </p:cNvGrpSpPr>
            <p:nvPr/>
          </p:nvGrpSpPr>
          <p:grpSpPr bwMode="auto">
            <a:xfrm>
              <a:off x="4165" y="1296"/>
              <a:ext cx="405" cy="405"/>
              <a:chOff x="1289" y="582"/>
              <a:chExt cx="668" cy="668"/>
            </a:xfrm>
          </p:grpSpPr>
          <p:sp>
            <p:nvSpPr>
              <p:cNvPr id="15377" name="Oval 82"/>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78" name="Oval 8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79" name="Oval 8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80" name="Oval 8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81" name="Oval 8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15373" name="Text Box 87"/>
            <p:cNvSpPr txBox="1">
              <a:spLocks noChangeArrowheads="1"/>
            </p:cNvSpPr>
            <p:nvPr/>
          </p:nvSpPr>
          <p:spPr bwMode="gray">
            <a:xfrm>
              <a:off x="4252"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2400">
                  <a:solidFill>
                    <a:srgbClr val="000000"/>
                  </a:solidFill>
                  <a:ea typeface="宋体" charset="-122"/>
                </a:rPr>
                <a:t>3</a:t>
              </a:r>
              <a:endParaRPr lang="en-US" altLang="zh-CN">
                <a:ea typeface="宋体" charset="-122"/>
              </a:endParaRPr>
            </a:p>
          </p:txBody>
        </p:sp>
        <p:sp>
          <p:nvSpPr>
            <p:cNvPr id="15374" name="Text Box 88"/>
            <p:cNvSpPr txBox="1">
              <a:spLocks noChangeArrowheads="1"/>
            </p:cNvSpPr>
            <p:nvPr/>
          </p:nvSpPr>
          <p:spPr bwMode="gray">
            <a:xfrm>
              <a:off x="3744" y="1776"/>
              <a:ext cx="12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zh-CN">
                <a:ea typeface="宋体" charset="-122"/>
              </a:endParaRPr>
            </a:p>
          </p:txBody>
        </p:sp>
        <p:sp>
          <p:nvSpPr>
            <p:cNvPr id="15375" name="AutoShape 89"/>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5376" name="AutoShape 90"/>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2" name="TextBox 1"/>
          <p:cNvSpPr txBox="1"/>
          <p:nvPr/>
        </p:nvSpPr>
        <p:spPr>
          <a:xfrm>
            <a:off x="1475656" y="2627452"/>
            <a:ext cx="1728192" cy="1200329"/>
          </a:xfrm>
          <a:prstGeom prst="rect">
            <a:avLst/>
          </a:prstGeom>
          <a:noFill/>
        </p:spPr>
        <p:txBody>
          <a:bodyPr wrap="square" rtlCol="0">
            <a:spAutoFit/>
          </a:bodyPr>
          <a:lstStyle/>
          <a:p>
            <a:r>
              <a:rPr lang="en-CA" sz="2400" b="1" dirty="0" smtClean="0"/>
              <a:t>In less than 10 years…</a:t>
            </a:r>
            <a:endParaRPr lang="en-CA" sz="2400" b="1" dirty="0"/>
          </a:p>
        </p:txBody>
      </p:sp>
      <p:sp>
        <p:nvSpPr>
          <p:cNvPr id="50" name="TextBox 49"/>
          <p:cNvSpPr txBox="1"/>
          <p:nvPr/>
        </p:nvSpPr>
        <p:spPr>
          <a:xfrm>
            <a:off x="3822204" y="2627452"/>
            <a:ext cx="1728192" cy="1938992"/>
          </a:xfrm>
          <a:prstGeom prst="rect">
            <a:avLst/>
          </a:prstGeom>
          <a:noFill/>
        </p:spPr>
        <p:txBody>
          <a:bodyPr wrap="square" rtlCol="0">
            <a:spAutoFit/>
          </a:bodyPr>
          <a:lstStyle/>
          <a:p>
            <a:r>
              <a:rPr lang="en-CA" sz="2400" b="1" dirty="0" smtClean="0"/>
              <a:t>800 health care workers trained in IAP2</a:t>
            </a:r>
            <a:endParaRPr lang="en-CA" sz="2400" b="1" dirty="0"/>
          </a:p>
        </p:txBody>
      </p:sp>
      <p:sp>
        <p:nvSpPr>
          <p:cNvPr id="51" name="TextBox 50"/>
          <p:cNvSpPr txBox="1"/>
          <p:nvPr/>
        </p:nvSpPr>
        <p:spPr>
          <a:xfrm>
            <a:off x="6155035" y="2610927"/>
            <a:ext cx="1728192" cy="1938992"/>
          </a:xfrm>
          <a:prstGeom prst="rect">
            <a:avLst/>
          </a:prstGeom>
          <a:noFill/>
        </p:spPr>
        <p:txBody>
          <a:bodyPr wrap="square" rtlCol="0">
            <a:spAutoFit/>
          </a:bodyPr>
          <a:lstStyle/>
          <a:p>
            <a:r>
              <a:rPr lang="en-CA" sz="2000" b="1" dirty="0" smtClean="0"/>
              <a:t>More than 40,000 patients engaged using IAP2 approach</a:t>
            </a:r>
            <a:endParaRPr lang="en-CA" sz="2000" b="1" dirty="0"/>
          </a:p>
        </p:txBody>
      </p:sp>
      <p:sp>
        <p:nvSpPr>
          <p:cNvPr id="52" name="AutoShape 49"/>
          <p:cNvSpPr>
            <a:spLocks noChangeArrowheads="1"/>
          </p:cNvSpPr>
          <p:nvPr/>
        </p:nvSpPr>
        <p:spPr bwMode="gray">
          <a:xfrm>
            <a:off x="179512" y="376177"/>
            <a:ext cx="663614" cy="574571"/>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53" name="Text Box 56"/>
          <p:cNvSpPr txBox="1">
            <a:spLocks noChangeArrowheads="1"/>
          </p:cNvSpPr>
          <p:nvPr/>
        </p:nvSpPr>
        <p:spPr bwMode="gray">
          <a:xfrm>
            <a:off x="334312" y="434862"/>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smtClean="0">
                <a:solidFill>
                  <a:schemeClr val="bg1"/>
                </a:solidFill>
                <a:ea typeface="宋体" charset="-122"/>
              </a:rPr>
              <a:t>7</a:t>
            </a:r>
            <a:endParaRPr lang="en-US" altLang="zh-CN" sz="2400" b="1" dirty="0">
              <a:solidFill>
                <a:schemeClr val="bg1"/>
              </a:solidFill>
              <a:ea typeface="宋体"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19</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Lessons Learned</a:t>
            </a:r>
          </a:p>
        </p:txBody>
      </p:sp>
      <p:sp>
        <p:nvSpPr>
          <p:cNvPr id="3" name="TextBox 2"/>
          <p:cNvSpPr txBox="1"/>
          <p:nvPr/>
        </p:nvSpPr>
        <p:spPr>
          <a:xfrm>
            <a:off x="755576" y="1916832"/>
            <a:ext cx="7560840" cy="3539430"/>
          </a:xfrm>
          <a:prstGeom prst="rect">
            <a:avLst/>
          </a:prstGeom>
          <a:noFill/>
        </p:spPr>
        <p:txBody>
          <a:bodyPr wrap="square" rtlCol="0">
            <a:spAutoFit/>
          </a:bodyPr>
          <a:lstStyle/>
          <a:p>
            <a:pPr marL="285750" indent="-285750">
              <a:buFont typeface="Wingdings" panose="05000000000000000000" pitchFamily="2" charset="2"/>
              <a:buChar char="q"/>
            </a:pPr>
            <a:r>
              <a:rPr lang="en-CA" sz="3200" dirty="0" smtClean="0"/>
              <a:t>Keep good relationships with all stakeholders – patients are key!</a:t>
            </a:r>
          </a:p>
          <a:p>
            <a:pPr marL="285750" indent="-285750">
              <a:buFont typeface="Wingdings" panose="05000000000000000000" pitchFamily="2" charset="2"/>
              <a:buChar char="q"/>
            </a:pPr>
            <a:r>
              <a:rPr lang="en-CA" sz="3200" dirty="0" smtClean="0"/>
              <a:t>Keep your leaders involved, informed and engaged</a:t>
            </a:r>
          </a:p>
          <a:p>
            <a:pPr marL="285750" indent="-285750">
              <a:buFont typeface="Wingdings" panose="05000000000000000000" pitchFamily="2" charset="2"/>
              <a:buChar char="q"/>
            </a:pPr>
            <a:r>
              <a:rPr lang="en-CA" sz="3200" dirty="0" smtClean="0"/>
              <a:t>Internal marketing and external marketing</a:t>
            </a:r>
          </a:p>
          <a:p>
            <a:pPr marL="285750" indent="-285750">
              <a:buFont typeface="Wingdings" panose="05000000000000000000" pitchFamily="2" charset="2"/>
              <a:buChar char="q"/>
            </a:pPr>
            <a:r>
              <a:rPr lang="en-CA" sz="3200" dirty="0" smtClean="0"/>
              <a:t>Measure, measure, measure</a:t>
            </a:r>
            <a:endParaRPr lang="en-CA" sz="3200" dirty="0"/>
          </a:p>
        </p:txBody>
      </p:sp>
      <p:sp>
        <p:nvSpPr>
          <p:cNvPr id="7" name="AutoShape 53"/>
          <p:cNvSpPr>
            <a:spLocks noChangeArrowheads="1"/>
          </p:cNvSpPr>
          <p:nvPr/>
        </p:nvSpPr>
        <p:spPr bwMode="gray">
          <a:xfrm>
            <a:off x="251520" y="332656"/>
            <a:ext cx="663614" cy="574571"/>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8" name="Text Box 56"/>
          <p:cNvSpPr txBox="1">
            <a:spLocks noChangeArrowheads="1"/>
          </p:cNvSpPr>
          <p:nvPr/>
        </p:nvSpPr>
        <p:spPr bwMode="gray">
          <a:xfrm>
            <a:off x="406320" y="391341"/>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smtClean="0">
                <a:solidFill>
                  <a:schemeClr val="bg1"/>
                </a:solidFill>
                <a:ea typeface="宋体" charset="-122"/>
              </a:rPr>
              <a:t>8</a:t>
            </a:r>
            <a:endParaRPr lang="en-US" altLang="zh-CN" sz="2400" b="1" dirty="0">
              <a:solidFill>
                <a:schemeClr val="bg1"/>
              </a:solidFill>
              <a:ea typeface="宋体" charset="-122"/>
            </a:endParaRPr>
          </a:p>
        </p:txBody>
      </p:sp>
    </p:spTree>
    <p:extLst>
      <p:ext uri="{BB962C8B-B14F-4D97-AF65-F5344CB8AC3E}">
        <p14:creationId xmlns:p14="http://schemas.microsoft.com/office/powerpoint/2010/main" val="400078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37" name="Footer Placeholder 5"/>
          <p:cNvSpPr>
            <a:spLocks noGrp="1"/>
          </p:cNvSpPr>
          <p:nvPr>
            <p:ph type="ftr" sz="quarter" idx="12"/>
          </p:nvPr>
        </p:nvSpPr>
        <p:spPr/>
        <p:txBody>
          <a:bodyPr/>
          <a:lstStyle/>
          <a:p>
            <a:pPr>
              <a:defRPr/>
            </a:pPr>
            <a:r>
              <a:rPr lang="en-US" altLang="zh-CN" dirty="0" smtClean="0"/>
              <a:t>Page </a:t>
            </a:r>
            <a:r>
              <a:rPr lang="en-US" altLang="zh-CN" dirty="0" smtClean="0"/>
              <a:t>2</a:t>
            </a:r>
            <a:endParaRPr lang="en-US" altLang="zh-CN" dirty="0"/>
          </a:p>
        </p:txBody>
      </p:sp>
      <p:sp>
        <p:nvSpPr>
          <p:cNvPr id="4100" name="Rectangle 2"/>
          <p:cNvSpPr>
            <a:spLocks noGrp="1" noChangeArrowheads="1"/>
          </p:cNvSpPr>
          <p:nvPr>
            <p:ph type="title"/>
          </p:nvPr>
        </p:nvSpPr>
        <p:spPr/>
        <p:txBody>
          <a:bodyPr/>
          <a:lstStyle/>
          <a:p>
            <a:pPr eaLnBrk="1" hangingPunct="1"/>
            <a:r>
              <a:rPr lang="en-US" altLang="zh-CN" smtClean="0">
                <a:ea typeface="宋体" charset="-122"/>
              </a:rPr>
              <a:t>Contents</a:t>
            </a:r>
            <a:endParaRPr lang="en-US" altLang="zh-CN" smtClean="0">
              <a:solidFill>
                <a:schemeClr val="accent1"/>
              </a:solidFill>
              <a:ea typeface="宋体" charset="-122"/>
            </a:endParaRPr>
          </a:p>
        </p:txBody>
      </p:sp>
      <p:sp>
        <p:nvSpPr>
          <p:cNvPr id="4101" name="Text Box 31"/>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zh-CN">
              <a:ea typeface="宋体" charset="-122"/>
            </a:endParaRPr>
          </a:p>
        </p:txBody>
      </p:sp>
      <p:grpSp>
        <p:nvGrpSpPr>
          <p:cNvPr id="4102" name="Group 60"/>
          <p:cNvGrpSpPr>
            <a:grpSpLocks/>
          </p:cNvGrpSpPr>
          <p:nvPr/>
        </p:nvGrpSpPr>
        <p:grpSpPr bwMode="auto">
          <a:xfrm>
            <a:off x="1981200" y="2057400"/>
            <a:ext cx="5959476" cy="665163"/>
            <a:chOff x="1248" y="1296"/>
            <a:chExt cx="3754" cy="419"/>
          </a:xfrm>
        </p:grpSpPr>
        <p:grpSp>
          <p:nvGrpSpPr>
            <p:cNvPr id="4127" name="Group 32"/>
            <p:cNvGrpSpPr>
              <a:grpSpLocks/>
            </p:cNvGrpSpPr>
            <p:nvPr/>
          </p:nvGrpSpPr>
          <p:grpSpPr bwMode="auto">
            <a:xfrm>
              <a:off x="1248" y="1296"/>
              <a:ext cx="480" cy="419"/>
              <a:chOff x="1110" y="2656"/>
              <a:chExt cx="1549" cy="1351"/>
            </a:xfrm>
          </p:grpSpPr>
          <p:sp>
            <p:nvSpPr>
              <p:cNvPr id="4131" name="AutoShape 3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4132" name="AutoShape 3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8643" name="AutoShape 3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4128" name="Line 40"/>
            <p:cNvSpPr>
              <a:spLocks noChangeShapeType="1"/>
            </p:cNvSpPr>
            <p:nvPr/>
          </p:nvSpPr>
          <p:spPr bwMode="auto">
            <a:xfrm>
              <a:off x="1632" y="1680"/>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29" name="Text Box 41"/>
            <p:cNvSpPr txBox="1">
              <a:spLocks noChangeArrowheads="1"/>
            </p:cNvSpPr>
            <p:nvPr/>
          </p:nvSpPr>
          <p:spPr bwMode="auto">
            <a:xfrm>
              <a:off x="2256" y="1344"/>
              <a:ext cx="27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2400" dirty="0" smtClean="0">
                  <a:ea typeface="宋体" charset="-122"/>
                </a:rPr>
                <a:t>What is the Ministry of Health?</a:t>
              </a:r>
              <a:endParaRPr lang="en-US" altLang="zh-CN" sz="2400" dirty="0">
                <a:ea typeface="宋体" charset="-122"/>
              </a:endParaRPr>
            </a:p>
          </p:txBody>
        </p:sp>
        <p:sp>
          <p:nvSpPr>
            <p:cNvPr id="4130" name="Text Box 42"/>
            <p:cNvSpPr txBox="1">
              <a:spLocks noChangeArrowheads="1"/>
            </p:cNvSpPr>
            <p:nvPr/>
          </p:nvSpPr>
          <p:spPr bwMode="gray">
            <a:xfrm>
              <a:off x="1372" y="135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a:solidFill>
                    <a:schemeClr val="bg1"/>
                  </a:solidFill>
                  <a:ea typeface="宋体" charset="-122"/>
                </a:rPr>
                <a:t>1</a:t>
              </a:r>
            </a:p>
          </p:txBody>
        </p:sp>
      </p:grpSp>
      <p:grpSp>
        <p:nvGrpSpPr>
          <p:cNvPr id="4103" name="Group 61"/>
          <p:cNvGrpSpPr>
            <a:grpSpLocks/>
          </p:cNvGrpSpPr>
          <p:nvPr/>
        </p:nvGrpSpPr>
        <p:grpSpPr bwMode="auto">
          <a:xfrm>
            <a:off x="1981200" y="2971800"/>
            <a:ext cx="5410200" cy="665163"/>
            <a:chOff x="1248" y="1872"/>
            <a:chExt cx="3408" cy="419"/>
          </a:xfrm>
        </p:grpSpPr>
        <p:grpSp>
          <p:nvGrpSpPr>
            <p:cNvPr id="4120" name="Group 36"/>
            <p:cNvGrpSpPr>
              <a:grpSpLocks/>
            </p:cNvGrpSpPr>
            <p:nvPr/>
          </p:nvGrpSpPr>
          <p:grpSpPr bwMode="auto">
            <a:xfrm>
              <a:off x="1248" y="1872"/>
              <a:ext cx="480" cy="419"/>
              <a:chOff x="3174" y="2656"/>
              <a:chExt cx="1549" cy="1351"/>
            </a:xfrm>
          </p:grpSpPr>
          <p:sp>
            <p:nvSpPr>
              <p:cNvPr id="4124" name="AutoShape 37"/>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4125" name="AutoShape 38"/>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8647" name="AutoShape 39"/>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4121" name="Line 43"/>
            <p:cNvSpPr>
              <a:spLocks noChangeShapeType="1"/>
            </p:cNvSpPr>
            <p:nvPr/>
          </p:nvSpPr>
          <p:spPr bwMode="auto">
            <a:xfrm>
              <a:off x="1632" y="2256"/>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22" name="Text Box 44"/>
            <p:cNvSpPr txBox="1">
              <a:spLocks noChangeArrowheads="1"/>
            </p:cNvSpPr>
            <p:nvPr/>
          </p:nvSpPr>
          <p:spPr bwMode="auto">
            <a:xfrm>
              <a:off x="2256" y="1920"/>
              <a:ext cx="215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2400" dirty="0" smtClean="0">
                  <a:ea typeface="宋体" charset="-122"/>
                </a:rPr>
                <a:t>What was the problem?</a:t>
              </a:r>
              <a:endParaRPr lang="en-US" altLang="zh-CN" sz="2400" dirty="0">
                <a:ea typeface="宋体" charset="-122"/>
              </a:endParaRPr>
            </a:p>
          </p:txBody>
        </p:sp>
        <p:sp>
          <p:nvSpPr>
            <p:cNvPr id="4123" name="Text Box 45"/>
            <p:cNvSpPr txBox="1">
              <a:spLocks noChangeArrowheads="1"/>
            </p:cNvSpPr>
            <p:nvPr/>
          </p:nvSpPr>
          <p:spPr bwMode="gray">
            <a:xfrm>
              <a:off x="1372" y="193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a:solidFill>
                    <a:schemeClr val="bg1"/>
                  </a:solidFill>
                  <a:ea typeface="宋体" charset="-122"/>
                </a:rPr>
                <a:t>2</a:t>
              </a:r>
            </a:p>
          </p:txBody>
        </p:sp>
      </p:grpSp>
      <p:grpSp>
        <p:nvGrpSpPr>
          <p:cNvPr id="4104" name="Group 62"/>
          <p:cNvGrpSpPr>
            <a:grpSpLocks/>
          </p:cNvGrpSpPr>
          <p:nvPr/>
        </p:nvGrpSpPr>
        <p:grpSpPr bwMode="auto">
          <a:xfrm>
            <a:off x="1981200" y="3863975"/>
            <a:ext cx="5549901" cy="665163"/>
            <a:chOff x="1248" y="2434"/>
            <a:chExt cx="3496" cy="419"/>
          </a:xfrm>
        </p:grpSpPr>
        <p:grpSp>
          <p:nvGrpSpPr>
            <p:cNvPr id="4113" name="Group 46"/>
            <p:cNvGrpSpPr>
              <a:grpSpLocks/>
            </p:cNvGrpSpPr>
            <p:nvPr/>
          </p:nvGrpSpPr>
          <p:grpSpPr bwMode="auto">
            <a:xfrm>
              <a:off x="1248" y="2434"/>
              <a:ext cx="480" cy="419"/>
              <a:chOff x="1110" y="2656"/>
              <a:chExt cx="1549" cy="1351"/>
            </a:xfrm>
          </p:grpSpPr>
          <p:sp>
            <p:nvSpPr>
              <p:cNvPr id="4117" name="AutoShape 47"/>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4118" name="AutoShape 48"/>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8657" name="AutoShape 49"/>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4114" name="Line 54"/>
            <p:cNvSpPr>
              <a:spLocks noChangeShapeType="1"/>
            </p:cNvSpPr>
            <p:nvPr/>
          </p:nvSpPr>
          <p:spPr bwMode="auto">
            <a:xfrm>
              <a:off x="1632" y="2818"/>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15" name="Text Box 55"/>
            <p:cNvSpPr txBox="1">
              <a:spLocks noChangeArrowheads="1"/>
            </p:cNvSpPr>
            <p:nvPr/>
          </p:nvSpPr>
          <p:spPr bwMode="auto">
            <a:xfrm>
              <a:off x="2256" y="2482"/>
              <a:ext cx="24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2400" dirty="0" smtClean="0">
                  <a:ea typeface="宋体" charset="-122"/>
                </a:rPr>
                <a:t>System wide improvements</a:t>
              </a:r>
              <a:endParaRPr lang="en-US" altLang="zh-CN" sz="2400" dirty="0">
                <a:ea typeface="宋体" charset="-122"/>
              </a:endParaRPr>
            </a:p>
          </p:txBody>
        </p:sp>
        <p:sp>
          <p:nvSpPr>
            <p:cNvPr id="4116" name="Text Box 56"/>
            <p:cNvSpPr txBox="1">
              <a:spLocks noChangeArrowheads="1"/>
            </p:cNvSpPr>
            <p:nvPr/>
          </p:nvSpPr>
          <p:spPr bwMode="gray">
            <a:xfrm>
              <a:off x="1372" y="249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a:solidFill>
                    <a:schemeClr val="bg1"/>
                  </a:solidFill>
                  <a:ea typeface="宋体" charset="-122"/>
                </a:rPr>
                <a:t>3</a:t>
              </a:r>
            </a:p>
          </p:txBody>
        </p:sp>
      </p:grpSp>
      <p:grpSp>
        <p:nvGrpSpPr>
          <p:cNvPr id="4105" name="Group 63"/>
          <p:cNvGrpSpPr>
            <a:grpSpLocks/>
          </p:cNvGrpSpPr>
          <p:nvPr/>
        </p:nvGrpSpPr>
        <p:grpSpPr bwMode="auto">
          <a:xfrm>
            <a:off x="1981200" y="4778375"/>
            <a:ext cx="5838827" cy="665163"/>
            <a:chOff x="1248" y="3010"/>
            <a:chExt cx="3678" cy="419"/>
          </a:xfrm>
        </p:grpSpPr>
        <p:grpSp>
          <p:nvGrpSpPr>
            <p:cNvPr id="4106" name="Group 50"/>
            <p:cNvGrpSpPr>
              <a:grpSpLocks/>
            </p:cNvGrpSpPr>
            <p:nvPr/>
          </p:nvGrpSpPr>
          <p:grpSpPr bwMode="auto">
            <a:xfrm>
              <a:off x="1248" y="3010"/>
              <a:ext cx="480" cy="419"/>
              <a:chOff x="3174" y="2656"/>
              <a:chExt cx="1549" cy="1351"/>
            </a:xfrm>
          </p:grpSpPr>
          <p:sp>
            <p:nvSpPr>
              <p:cNvPr id="4110" name="AutoShape 51"/>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4111" name="AutoShape 52"/>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8661" name="AutoShape 53"/>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4107" name="Line 57"/>
            <p:cNvSpPr>
              <a:spLocks noChangeShapeType="1"/>
            </p:cNvSpPr>
            <p:nvPr/>
          </p:nvSpPr>
          <p:spPr bwMode="auto">
            <a:xfrm>
              <a:off x="1632" y="3394"/>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08" name="Text Box 58"/>
            <p:cNvSpPr txBox="1">
              <a:spLocks noChangeArrowheads="1"/>
            </p:cNvSpPr>
            <p:nvPr/>
          </p:nvSpPr>
          <p:spPr bwMode="auto">
            <a:xfrm>
              <a:off x="2256" y="3058"/>
              <a:ext cx="267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2400" dirty="0" smtClean="0">
                  <a:ea typeface="宋体" charset="-122"/>
                </a:rPr>
                <a:t>What is Patients as Partners?</a:t>
              </a:r>
              <a:endParaRPr lang="en-US" altLang="zh-CN" sz="2400" dirty="0">
                <a:ea typeface="宋体" charset="-122"/>
              </a:endParaRPr>
            </a:p>
          </p:txBody>
        </p:sp>
        <p:sp>
          <p:nvSpPr>
            <p:cNvPr id="4109" name="Text Box 59"/>
            <p:cNvSpPr txBox="1">
              <a:spLocks noChangeArrowheads="1"/>
            </p:cNvSpPr>
            <p:nvPr/>
          </p:nvSpPr>
          <p:spPr bwMode="gray">
            <a:xfrm>
              <a:off x="1372" y="307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a:solidFill>
                    <a:schemeClr val="bg1"/>
                  </a:solidFill>
                  <a:ea typeface="宋体" charset="-122"/>
                </a:rPr>
                <a:t>4</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zh-CN">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20</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Questions?</a:t>
            </a:r>
          </a:p>
        </p:txBody>
      </p:sp>
      <p:sp>
        <p:nvSpPr>
          <p:cNvPr id="7" name="TextBox 6"/>
          <p:cNvSpPr txBox="1"/>
          <p:nvPr/>
        </p:nvSpPr>
        <p:spPr>
          <a:xfrm>
            <a:off x="683568" y="1124744"/>
            <a:ext cx="7560840" cy="6347379"/>
          </a:xfrm>
          <a:prstGeom prst="rect">
            <a:avLst/>
          </a:prstGeom>
          <a:noFill/>
        </p:spPr>
        <p:txBody>
          <a:bodyPr wrap="square" rtlCol="0">
            <a:spAutoFit/>
          </a:bodyPr>
          <a:lstStyle/>
          <a:p>
            <a:r>
              <a:rPr lang="en-CA" sz="3200" dirty="0" smtClean="0"/>
              <a:t>Links:</a:t>
            </a:r>
          </a:p>
          <a:p>
            <a:pPr>
              <a:lnSpc>
                <a:spcPct val="115000"/>
              </a:lnSpc>
              <a:spcAft>
                <a:spcPts val="1000"/>
              </a:spcAft>
            </a:pPr>
            <a:r>
              <a:rPr lang="en-CA" sz="1200" dirty="0" smtClean="0">
                <a:solidFill>
                  <a:srgbClr val="002060"/>
                </a:solidFill>
                <a:latin typeface="Arial"/>
                <a:ea typeface="Calibri"/>
                <a:cs typeface="Times New Roman"/>
              </a:rPr>
              <a:t>British Columbia Ministry of Health: </a:t>
            </a:r>
            <a:r>
              <a:rPr lang="en-CA" sz="1200" dirty="0" smtClean="0">
                <a:effectLst/>
                <a:latin typeface="Calibri"/>
                <a:ea typeface="Calibri"/>
                <a:cs typeface="Times New Roman"/>
                <a:hlinkClick r:id="rId3"/>
              </a:rPr>
              <a:t>http://www2.gov.bc.ca/gov/content/governments/organizational-structure/ministries-organizations/ministries/health</a:t>
            </a:r>
            <a:endParaRPr lang="en-CA" sz="1200" dirty="0" smtClean="0">
              <a:effectLst/>
              <a:latin typeface="Calibri"/>
              <a:ea typeface="Calibri"/>
              <a:cs typeface="Times New Roman"/>
            </a:endParaRPr>
          </a:p>
          <a:p>
            <a:pPr>
              <a:lnSpc>
                <a:spcPct val="115000"/>
              </a:lnSpc>
              <a:spcAft>
                <a:spcPts val="1000"/>
              </a:spcAft>
            </a:pPr>
            <a:r>
              <a:rPr lang="en-CA" sz="1200" dirty="0" smtClean="0">
                <a:solidFill>
                  <a:srgbClr val="002060"/>
                </a:solidFill>
                <a:latin typeface="+mn-lt"/>
                <a:ea typeface="Calibri"/>
                <a:cs typeface="Times New Roman"/>
              </a:rPr>
              <a:t>Engagement Site for the British Columbia Provincial Government: </a:t>
            </a:r>
            <a:r>
              <a:rPr lang="en-CA" sz="1200" dirty="0" smtClean="0">
                <a:hlinkClick r:id="rId4"/>
              </a:rPr>
              <a:t>https://engage.gov.bc.ca/govtogetherbc/?id=2E4C7D6BCAA4470AAAD2DCADF662E6A0&amp;s=patients+as+partners</a:t>
            </a:r>
            <a:endParaRPr lang="en-CA" sz="1200" dirty="0" smtClean="0"/>
          </a:p>
          <a:p>
            <a:pPr>
              <a:lnSpc>
                <a:spcPct val="115000"/>
              </a:lnSpc>
              <a:spcAft>
                <a:spcPts val="0"/>
              </a:spcAft>
              <a:tabLst>
                <a:tab pos="228600" algn="l"/>
              </a:tabLst>
            </a:pPr>
            <a:r>
              <a:rPr lang="en-CA" sz="1200" dirty="0" smtClean="0">
                <a:solidFill>
                  <a:schemeClr val="tx2"/>
                </a:solidFill>
                <a:effectLst/>
                <a:latin typeface="Arial"/>
                <a:ea typeface="Calibri"/>
                <a:cs typeface="Times New Roman"/>
              </a:rPr>
              <a:t>An example of a webinar that describes Patients as Partners was hosted by the Canadian Foundation for Health Care Improvement and is available at: </a:t>
            </a:r>
            <a:r>
              <a:rPr lang="en-CA" sz="1200" u="sng" dirty="0" smtClean="0">
                <a:solidFill>
                  <a:srgbClr val="0000FF"/>
                </a:solidFill>
                <a:effectLst/>
                <a:latin typeface="Arial"/>
                <a:ea typeface="Calibri"/>
                <a:cs typeface="Times New Roman"/>
                <a:hlinkClick r:id="rId5"/>
              </a:rPr>
              <a:t>https://www.youtube.com/watch?v=8uNRM_zcLlE</a:t>
            </a:r>
            <a:r>
              <a:rPr lang="en-CA" sz="1200" dirty="0" smtClean="0">
                <a:effectLst/>
                <a:latin typeface="Arial"/>
                <a:ea typeface="Calibri"/>
                <a:cs typeface="Times New Roman"/>
              </a:rPr>
              <a:t>.  </a:t>
            </a:r>
          </a:p>
          <a:p>
            <a:pPr>
              <a:lnSpc>
                <a:spcPct val="115000"/>
              </a:lnSpc>
              <a:spcAft>
                <a:spcPts val="0"/>
              </a:spcAft>
              <a:tabLst>
                <a:tab pos="228600" algn="l"/>
              </a:tabLst>
            </a:pPr>
            <a:endParaRPr lang="en-CA" sz="1200" dirty="0">
              <a:latin typeface="Arial"/>
              <a:ea typeface="Calibri"/>
              <a:cs typeface="Times New Roman"/>
            </a:endParaRPr>
          </a:p>
          <a:p>
            <a:pPr>
              <a:lnSpc>
                <a:spcPct val="115000"/>
              </a:lnSpc>
              <a:spcAft>
                <a:spcPts val="0"/>
              </a:spcAft>
              <a:tabLst>
                <a:tab pos="228600" algn="l"/>
              </a:tabLst>
            </a:pPr>
            <a:r>
              <a:rPr lang="en-CA" sz="1200" dirty="0" smtClean="0">
                <a:solidFill>
                  <a:srgbClr val="002060"/>
                </a:solidFill>
                <a:effectLst/>
                <a:latin typeface="Arial"/>
                <a:ea typeface="Calibri"/>
                <a:cs typeface="Times New Roman"/>
              </a:rPr>
              <a:t>Educational webinars funded by Patients as Partners have also been developed.  Examples are available at</a:t>
            </a:r>
            <a:r>
              <a:rPr lang="en-CA" sz="1200" dirty="0" smtClean="0">
                <a:latin typeface="Arial"/>
                <a:ea typeface="Calibri"/>
                <a:cs typeface="Times New Roman"/>
              </a:rPr>
              <a:t>: </a:t>
            </a:r>
            <a:r>
              <a:rPr lang="en-CA" sz="1200" dirty="0" smtClean="0">
                <a:latin typeface="Arial"/>
                <a:ea typeface="Calibri"/>
                <a:cs typeface="Times New Roman"/>
                <a:hlinkClick r:id="rId6"/>
              </a:rPr>
              <a:t>https</a:t>
            </a:r>
            <a:r>
              <a:rPr lang="en-CA" sz="1200" dirty="0">
                <a:latin typeface="Arial"/>
                <a:ea typeface="Calibri"/>
                <a:cs typeface="Times New Roman"/>
                <a:hlinkClick r:id="rId6"/>
              </a:rPr>
              <a:t>://</a:t>
            </a:r>
            <a:r>
              <a:rPr lang="en-CA" sz="1200" dirty="0" smtClean="0">
                <a:latin typeface="Arial"/>
                <a:ea typeface="Calibri"/>
                <a:cs typeface="Times New Roman"/>
                <a:hlinkClick r:id="rId6"/>
              </a:rPr>
              <a:t>www.youtube.com/watch?v=rEmAABw4ibY</a:t>
            </a:r>
            <a:endParaRPr lang="en-CA" sz="1200" dirty="0" smtClean="0">
              <a:latin typeface="Arial"/>
              <a:ea typeface="Calibri"/>
              <a:cs typeface="Times New Roman"/>
            </a:endParaRPr>
          </a:p>
          <a:p>
            <a:pPr>
              <a:lnSpc>
                <a:spcPct val="115000"/>
              </a:lnSpc>
              <a:spcAft>
                <a:spcPts val="0"/>
              </a:spcAft>
              <a:tabLst>
                <a:tab pos="228600" algn="l"/>
              </a:tabLst>
            </a:pPr>
            <a:endParaRPr lang="en-CA" sz="1200" u="sng" dirty="0">
              <a:solidFill>
                <a:srgbClr val="0000FF"/>
              </a:solidFill>
              <a:latin typeface="Arial"/>
              <a:ea typeface="Calibri"/>
              <a:cs typeface="Times New Roman"/>
            </a:endParaRPr>
          </a:p>
          <a:p>
            <a:pPr>
              <a:lnSpc>
                <a:spcPct val="115000"/>
              </a:lnSpc>
              <a:spcAft>
                <a:spcPts val="0"/>
              </a:spcAft>
              <a:tabLst>
                <a:tab pos="228600" algn="l"/>
              </a:tabLst>
            </a:pPr>
            <a:r>
              <a:rPr lang="en-CA" sz="1200" dirty="0" smtClean="0">
                <a:solidFill>
                  <a:schemeClr val="tx2"/>
                </a:solidFill>
                <a:latin typeface="Arial"/>
                <a:ea typeface="Calibri"/>
                <a:cs typeface="Times New Roman"/>
              </a:rPr>
              <a:t>Patient as Partners Annual Report 2012 - 2013</a:t>
            </a:r>
            <a:endParaRPr lang="en-CA" sz="1200" dirty="0">
              <a:solidFill>
                <a:schemeClr val="tx2"/>
              </a:solidFill>
              <a:latin typeface="Arial"/>
              <a:ea typeface="Calibri"/>
              <a:cs typeface="Times New Roman"/>
            </a:endParaRPr>
          </a:p>
          <a:p>
            <a:pPr>
              <a:lnSpc>
                <a:spcPct val="115000"/>
              </a:lnSpc>
              <a:spcAft>
                <a:spcPts val="0"/>
              </a:spcAft>
              <a:tabLst>
                <a:tab pos="228600" algn="l"/>
              </a:tabLst>
            </a:pPr>
            <a:r>
              <a:rPr lang="en-CA" sz="1200" dirty="0">
                <a:latin typeface="Calibri"/>
                <a:ea typeface="Calibri"/>
                <a:cs typeface="Times New Roman"/>
                <a:hlinkClick r:id="rId7"/>
              </a:rPr>
              <a:t>http://</a:t>
            </a:r>
            <a:r>
              <a:rPr lang="en-CA" sz="1200" dirty="0" smtClean="0">
                <a:latin typeface="Calibri"/>
                <a:ea typeface="Calibri"/>
                <a:cs typeface="Times New Roman"/>
                <a:hlinkClick r:id="rId7"/>
              </a:rPr>
              <a:t>www2.gov.bc.ca/assets/gov/health/about-bc-s-health-care-system/primary-health-care/patients-as-partners-annual-report-2012-2013.pdf</a:t>
            </a:r>
            <a:endParaRPr lang="en-CA" sz="1200" dirty="0" smtClean="0">
              <a:latin typeface="Calibri"/>
              <a:ea typeface="Calibri"/>
              <a:cs typeface="Times New Roman"/>
            </a:endParaRPr>
          </a:p>
          <a:p>
            <a:pPr>
              <a:lnSpc>
                <a:spcPct val="115000"/>
              </a:lnSpc>
              <a:spcAft>
                <a:spcPts val="0"/>
              </a:spcAft>
              <a:tabLst>
                <a:tab pos="228600" algn="l"/>
              </a:tabLst>
            </a:pPr>
            <a:endParaRPr lang="en-CA" sz="1200" dirty="0">
              <a:effectLst/>
              <a:latin typeface="Calibri"/>
              <a:ea typeface="Calibri"/>
              <a:cs typeface="Times New Roman"/>
            </a:endParaRPr>
          </a:p>
          <a:p>
            <a:pPr>
              <a:lnSpc>
                <a:spcPct val="115000"/>
              </a:lnSpc>
              <a:spcAft>
                <a:spcPts val="0"/>
              </a:spcAft>
              <a:tabLst>
                <a:tab pos="228600" algn="l"/>
              </a:tabLst>
            </a:pPr>
            <a:r>
              <a:rPr lang="en-CA" sz="1200" dirty="0" smtClean="0">
                <a:solidFill>
                  <a:schemeClr val="tx2"/>
                </a:solidFill>
                <a:latin typeface="Calibri"/>
                <a:ea typeface="Calibri"/>
                <a:cs typeface="Times New Roman"/>
              </a:rPr>
              <a:t>Patients as Partners Presentation – the Early Days</a:t>
            </a:r>
          </a:p>
          <a:p>
            <a:pPr>
              <a:lnSpc>
                <a:spcPct val="115000"/>
              </a:lnSpc>
              <a:spcAft>
                <a:spcPts val="0"/>
              </a:spcAft>
              <a:tabLst>
                <a:tab pos="228600" algn="l"/>
              </a:tabLst>
            </a:pPr>
            <a:r>
              <a:rPr lang="en-CA" sz="1200" dirty="0" smtClean="0">
                <a:latin typeface="Calibri"/>
                <a:ea typeface="Calibri"/>
                <a:cs typeface="Times New Roman"/>
                <a:hlinkClick r:id="rId8"/>
              </a:rPr>
              <a:t>http</a:t>
            </a:r>
            <a:r>
              <a:rPr lang="en-CA" sz="1200" dirty="0">
                <a:latin typeface="Calibri"/>
                <a:ea typeface="Calibri"/>
                <a:cs typeface="Times New Roman"/>
                <a:hlinkClick r:id="rId8"/>
              </a:rPr>
              <a:t>://</a:t>
            </a:r>
            <a:r>
              <a:rPr lang="en-CA" sz="1200" dirty="0" smtClean="0">
                <a:latin typeface="Calibri"/>
                <a:ea typeface="Calibri"/>
                <a:cs typeface="Times New Roman"/>
                <a:hlinkClick r:id="rId8"/>
              </a:rPr>
              <a:t>www.rpcu.qc.ca/pdf/english/Key_to_System_Transformation.pdf</a:t>
            </a:r>
            <a:endParaRPr lang="en-CA" sz="1200" dirty="0" smtClean="0">
              <a:latin typeface="Calibri"/>
              <a:ea typeface="Calibri"/>
              <a:cs typeface="Times New Roman"/>
            </a:endParaRPr>
          </a:p>
          <a:p>
            <a:pPr>
              <a:lnSpc>
                <a:spcPct val="115000"/>
              </a:lnSpc>
              <a:spcAft>
                <a:spcPts val="0"/>
              </a:spcAft>
              <a:tabLst>
                <a:tab pos="228600" algn="l"/>
              </a:tabLst>
            </a:pPr>
            <a:endParaRPr lang="en-CA" sz="1200" dirty="0">
              <a:latin typeface="Calibri"/>
              <a:ea typeface="Calibri"/>
              <a:cs typeface="Times New Roman"/>
            </a:endParaRPr>
          </a:p>
          <a:p>
            <a:pPr>
              <a:lnSpc>
                <a:spcPct val="115000"/>
              </a:lnSpc>
              <a:spcAft>
                <a:spcPts val="0"/>
              </a:spcAft>
              <a:tabLst>
                <a:tab pos="228600" algn="l"/>
              </a:tabLst>
            </a:pPr>
            <a:r>
              <a:rPr lang="en-CA" sz="1200" dirty="0">
                <a:solidFill>
                  <a:schemeClr val="tx2"/>
                </a:solidFill>
                <a:latin typeface="Calibri"/>
                <a:ea typeface="Calibri"/>
                <a:cs typeface="Times New Roman"/>
              </a:rPr>
              <a:t>CCMI  </a:t>
            </a:r>
            <a:r>
              <a:rPr lang="en-CA" sz="1200" dirty="0" smtClean="0">
                <a:latin typeface="Calibri"/>
                <a:ea typeface="Calibri"/>
                <a:cs typeface="Times New Roman"/>
                <a:hlinkClick r:id="rId9"/>
              </a:rPr>
              <a:t>http</a:t>
            </a:r>
            <a:r>
              <a:rPr lang="en-CA" sz="1200" dirty="0">
                <a:latin typeface="Calibri"/>
                <a:ea typeface="Calibri"/>
                <a:cs typeface="Times New Roman"/>
                <a:hlinkClick r:id="rId9"/>
              </a:rPr>
              <a:t>://www.centrecmi.ca</a:t>
            </a:r>
            <a:r>
              <a:rPr lang="en-CA" sz="1200" dirty="0" smtClean="0">
                <a:latin typeface="Calibri"/>
                <a:ea typeface="Calibri"/>
                <a:cs typeface="Times New Roman"/>
                <a:hlinkClick r:id="rId9"/>
              </a:rPr>
              <a:t>/</a:t>
            </a:r>
            <a:endParaRPr lang="en-CA" sz="1200" dirty="0" smtClean="0">
              <a:latin typeface="Calibri"/>
              <a:ea typeface="Calibri"/>
              <a:cs typeface="Times New Roman"/>
            </a:endParaRPr>
          </a:p>
          <a:p>
            <a:r>
              <a:rPr lang="en-CA" sz="1200" dirty="0" smtClean="0">
                <a:solidFill>
                  <a:srgbClr val="333333"/>
                </a:solidFill>
                <a:latin typeface="Arial"/>
              </a:rPr>
              <a:t>A non-profit </a:t>
            </a:r>
            <a:r>
              <a:rPr lang="en-CA" sz="1200" dirty="0">
                <a:solidFill>
                  <a:srgbClr val="333333"/>
                </a:solidFill>
                <a:latin typeface="Arial"/>
              </a:rPr>
              <a:t>organization </a:t>
            </a:r>
            <a:r>
              <a:rPr lang="en-CA" sz="1200" dirty="0" smtClean="0">
                <a:solidFill>
                  <a:srgbClr val="333333"/>
                </a:solidFill>
                <a:latin typeface="Arial"/>
              </a:rPr>
              <a:t>that provides </a:t>
            </a:r>
            <a:r>
              <a:rPr lang="en-CA" sz="1200" dirty="0">
                <a:solidFill>
                  <a:srgbClr val="333333"/>
                </a:solidFill>
                <a:latin typeface="Arial"/>
              </a:rPr>
              <a:t>tools, training and system redesign expertise in many aspects of partnered care: patient-centered care, health literacy, action planning, brief interventions and motivational interviewing</a:t>
            </a:r>
            <a:r>
              <a:rPr lang="en-CA" sz="1200" dirty="0" smtClean="0">
                <a:solidFill>
                  <a:srgbClr val="333333"/>
                </a:solidFill>
                <a:latin typeface="Arial"/>
              </a:rPr>
              <a:t>. Our </a:t>
            </a:r>
            <a:r>
              <a:rPr lang="en-CA" sz="1200" dirty="0">
                <a:solidFill>
                  <a:srgbClr val="333333"/>
                </a:solidFill>
                <a:latin typeface="Arial"/>
              </a:rPr>
              <a:t>vision is to improve health outcomes through helping people take active roles in their health.</a:t>
            </a:r>
          </a:p>
          <a:p>
            <a:pPr>
              <a:lnSpc>
                <a:spcPct val="115000"/>
              </a:lnSpc>
              <a:spcAft>
                <a:spcPts val="0"/>
              </a:spcAft>
              <a:tabLst>
                <a:tab pos="228600" algn="l"/>
              </a:tabLst>
            </a:pPr>
            <a:endParaRPr lang="en-CA" sz="1200" dirty="0" smtClean="0">
              <a:latin typeface="Calibri"/>
              <a:ea typeface="Calibri"/>
              <a:cs typeface="Times New Roman"/>
            </a:endParaRPr>
          </a:p>
          <a:p>
            <a:pPr>
              <a:lnSpc>
                <a:spcPct val="115000"/>
              </a:lnSpc>
              <a:spcAft>
                <a:spcPts val="0"/>
              </a:spcAft>
              <a:tabLst>
                <a:tab pos="228600" algn="l"/>
              </a:tabLst>
            </a:pPr>
            <a:endParaRPr lang="en-CA" sz="1200" dirty="0" smtClean="0">
              <a:effectLst/>
              <a:latin typeface="Calibri"/>
              <a:ea typeface="Calibri"/>
              <a:cs typeface="Times New Roman"/>
            </a:endParaRPr>
          </a:p>
          <a:p>
            <a:endParaRPr lang="en-CA" sz="3200" dirty="0"/>
          </a:p>
        </p:txBody>
      </p:sp>
    </p:spTree>
    <p:extLst>
      <p:ext uri="{BB962C8B-B14F-4D97-AF65-F5344CB8AC3E}">
        <p14:creationId xmlns:p14="http://schemas.microsoft.com/office/powerpoint/2010/main" val="3216423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zh-CN">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21</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Questions?</a:t>
            </a:r>
          </a:p>
        </p:txBody>
      </p:sp>
      <p:sp>
        <p:nvSpPr>
          <p:cNvPr id="7" name="TextBox 6"/>
          <p:cNvSpPr txBox="1"/>
          <p:nvPr/>
        </p:nvSpPr>
        <p:spPr>
          <a:xfrm>
            <a:off x="755576" y="1340768"/>
            <a:ext cx="7560840" cy="5884688"/>
          </a:xfrm>
          <a:prstGeom prst="rect">
            <a:avLst/>
          </a:prstGeom>
          <a:noFill/>
        </p:spPr>
        <p:txBody>
          <a:bodyPr wrap="square" rtlCol="0">
            <a:spAutoFit/>
          </a:bodyPr>
          <a:lstStyle/>
          <a:p>
            <a:r>
              <a:rPr lang="en-CA" sz="3200" dirty="0" smtClean="0"/>
              <a:t>Links:</a:t>
            </a:r>
          </a:p>
          <a:p>
            <a:pPr>
              <a:spcAft>
                <a:spcPts val="0"/>
              </a:spcAft>
            </a:pPr>
            <a:r>
              <a:rPr lang="en-CA" sz="1400" dirty="0">
                <a:solidFill>
                  <a:srgbClr val="000000"/>
                </a:solidFill>
                <a:latin typeface="Calibri"/>
                <a:ea typeface="Calibri"/>
              </a:rPr>
              <a:t>Below are links to the websites and brief descriptions of some of the ministry Patients as Partners funded partner organizations:</a:t>
            </a:r>
            <a:endParaRPr lang="en-CA" sz="1400" dirty="0">
              <a:latin typeface="Calibri"/>
              <a:ea typeface="Calibri"/>
            </a:endParaRPr>
          </a:p>
          <a:p>
            <a:pPr marL="342900" lvl="0" indent="-342900">
              <a:spcAft>
                <a:spcPts val="0"/>
              </a:spcAft>
              <a:buSzPts val="1000"/>
              <a:buFont typeface="Symbol"/>
              <a:buChar char=""/>
              <a:tabLst>
                <a:tab pos="457200" algn="l"/>
              </a:tabLst>
            </a:pPr>
            <a:r>
              <a:rPr lang="en-CA" sz="1400" u="sng" dirty="0" smtClean="0">
                <a:solidFill>
                  <a:srgbClr val="000000"/>
                </a:solidFill>
                <a:latin typeface="Calibri"/>
                <a:ea typeface="Times New Roman"/>
                <a:hlinkClick r:id="rId3"/>
              </a:rPr>
              <a:t>Delaney </a:t>
            </a:r>
            <a:r>
              <a:rPr lang="en-CA" sz="1400" u="sng" dirty="0">
                <a:solidFill>
                  <a:srgbClr val="000000"/>
                </a:solidFill>
                <a:latin typeface="Calibri"/>
                <a:ea typeface="Times New Roman"/>
                <a:hlinkClick r:id="rId3"/>
              </a:rPr>
              <a:t>and Associates (http://www.rmdelaney.com</a:t>
            </a:r>
            <a:r>
              <a:rPr lang="en-CA" sz="1400" u="sng" dirty="0" smtClean="0">
                <a:solidFill>
                  <a:srgbClr val="000000"/>
                </a:solidFill>
                <a:latin typeface="Calibri"/>
                <a:ea typeface="Times New Roman"/>
                <a:hlinkClick r:id="rId3"/>
              </a:rPr>
              <a:t>/) </a:t>
            </a:r>
            <a:r>
              <a:rPr lang="en-CA" sz="1400" dirty="0">
                <a:solidFill>
                  <a:srgbClr val="000000"/>
                </a:solidFill>
                <a:latin typeface="Calibri"/>
                <a:ea typeface="Times New Roman"/>
              </a:rPr>
              <a:t>provides </a:t>
            </a:r>
            <a:r>
              <a:rPr lang="en-CA" sz="1400" dirty="0" smtClean="0">
                <a:solidFill>
                  <a:srgbClr val="000000"/>
                </a:solidFill>
                <a:latin typeface="Calibri"/>
                <a:ea typeface="Times New Roman"/>
              </a:rPr>
              <a:t>IAP2 engagement training to health care sector workers and leaders. Also provides consultation and advice on engagements. </a:t>
            </a:r>
          </a:p>
          <a:p>
            <a:pPr marL="342900" lvl="0" indent="-342900">
              <a:spcAft>
                <a:spcPts val="0"/>
              </a:spcAft>
              <a:buSzPts val="1000"/>
              <a:buFont typeface="Symbol"/>
              <a:buChar char=""/>
              <a:tabLst>
                <a:tab pos="457200" algn="l"/>
              </a:tabLst>
            </a:pPr>
            <a:endParaRPr lang="en-CA" sz="1400" dirty="0">
              <a:solidFill>
                <a:schemeClr val="tx2"/>
              </a:solidFill>
              <a:latin typeface="Calibri"/>
              <a:ea typeface="Times New Roman"/>
              <a:hlinkClick r:id="rId3"/>
            </a:endParaRPr>
          </a:p>
          <a:p>
            <a:pPr marL="342900" lvl="0" indent="-342900">
              <a:spcAft>
                <a:spcPts val="0"/>
              </a:spcAft>
              <a:buSzPts val="1000"/>
              <a:buFont typeface="Symbol"/>
              <a:buChar char=""/>
              <a:tabLst>
                <a:tab pos="457200" algn="l"/>
              </a:tabLst>
            </a:pPr>
            <a:r>
              <a:rPr lang="en-CA" sz="1400" u="sng" dirty="0" smtClean="0">
                <a:solidFill>
                  <a:srgbClr val="000000"/>
                </a:solidFill>
                <a:latin typeface="Calibri"/>
                <a:ea typeface="Times New Roman"/>
                <a:hlinkClick r:id="rId3"/>
              </a:rPr>
              <a:t>Pain </a:t>
            </a:r>
            <a:r>
              <a:rPr lang="en-CA" sz="1400" u="sng" dirty="0">
                <a:solidFill>
                  <a:srgbClr val="000000"/>
                </a:solidFill>
                <a:latin typeface="Calibri"/>
                <a:ea typeface="Times New Roman"/>
                <a:hlinkClick r:id="rId3"/>
              </a:rPr>
              <a:t>BC</a:t>
            </a:r>
            <a:r>
              <a:rPr lang="en-CA" sz="1400" u="sng" dirty="0">
                <a:solidFill>
                  <a:srgbClr val="000000"/>
                </a:solidFill>
                <a:latin typeface="Calibri"/>
                <a:ea typeface="Times New Roman"/>
              </a:rPr>
              <a:t> (</a:t>
            </a:r>
            <a:r>
              <a:rPr lang="en-CA" sz="1400" u="sng" dirty="0">
                <a:solidFill>
                  <a:srgbClr val="000000"/>
                </a:solidFill>
                <a:latin typeface="Calibri"/>
                <a:ea typeface="Times New Roman"/>
                <a:hlinkClick r:id="rId4"/>
              </a:rPr>
              <a:t>http://www.painbc.ca/</a:t>
            </a:r>
            <a:r>
              <a:rPr lang="en-CA" sz="1400" u="sng" dirty="0">
                <a:solidFill>
                  <a:srgbClr val="000000"/>
                </a:solidFill>
                <a:latin typeface="Calibri"/>
                <a:ea typeface="Times New Roman"/>
              </a:rPr>
              <a:t>)</a:t>
            </a:r>
            <a:r>
              <a:rPr lang="en-CA" sz="1400" dirty="0">
                <a:solidFill>
                  <a:srgbClr val="000000"/>
                </a:solidFill>
                <a:latin typeface="Calibri"/>
                <a:ea typeface="Times New Roman"/>
              </a:rPr>
              <a:t> improves the lives of people in pain through educational programs and information for patients and health care providers, empowerment and innovation. </a:t>
            </a:r>
            <a:endParaRPr lang="en-CA" sz="1400" dirty="0" smtClean="0">
              <a:solidFill>
                <a:srgbClr val="000000"/>
              </a:solidFill>
              <a:latin typeface="Calibri"/>
              <a:ea typeface="Times New Roman"/>
            </a:endParaRPr>
          </a:p>
          <a:p>
            <a:pPr marL="342900" lvl="0" indent="-342900">
              <a:spcAft>
                <a:spcPts val="0"/>
              </a:spcAft>
              <a:buSzPts val="1000"/>
              <a:buFont typeface="Symbol"/>
              <a:buChar char=""/>
              <a:tabLst>
                <a:tab pos="457200" algn="l"/>
              </a:tabLst>
            </a:pPr>
            <a:endParaRPr lang="en-CA" sz="1400" dirty="0">
              <a:solidFill>
                <a:srgbClr val="000000"/>
              </a:solidFill>
              <a:latin typeface="Calibri"/>
              <a:ea typeface="Calibri"/>
            </a:endParaRPr>
          </a:p>
          <a:p>
            <a:pPr marL="342900" lvl="0" indent="-342900">
              <a:spcAft>
                <a:spcPts val="0"/>
              </a:spcAft>
              <a:buSzPts val="1000"/>
              <a:buFont typeface="Symbol"/>
              <a:buChar char=""/>
              <a:tabLst>
                <a:tab pos="457200" algn="l"/>
              </a:tabLst>
            </a:pPr>
            <a:r>
              <a:rPr lang="en-CA" sz="1400" u="sng" dirty="0">
                <a:solidFill>
                  <a:srgbClr val="000000"/>
                </a:solidFill>
                <a:latin typeface="Calibri"/>
                <a:ea typeface="Times New Roman"/>
                <a:hlinkClick r:id="rId5"/>
              </a:rPr>
              <a:t>The Intercultural Online Health Network</a:t>
            </a:r>
            <a:r>
              <a:rPr lang="en-CA" sz="1400" u="sng" dirty="0">
                <a:solidFill>
                  <a:srgbClr val="000000"/>
                </a:solidFill>
                <a:latin typeface="Calibri"/>
                <a:ea typeface="Times New Roman"/>
              </a:rPr>
              <a:t> (</a:t>
            </a:r>
            <a:r>
              <a:rPr lang="en-CA" sz="1400" u="sng" dirty="0">
                <a:solidFill>
                  <a:srgbClr val="000000"/>
                </a:solidFill>
                <a:latin typeface="Calibri"/>
                <a:ea typeface="Times New Roman"/>
                <a:hlinkClick r:id="rId6"/>
              </a:rPr>
              <a:t>http://www.iconproject.org/dnn_icon</a:t>
            </a:r>
            <a:r>
              <a:rPr lang="en-CA" sz="1400" u="sng" dirty="0">
                <a:solidFill>
                  <a:srgbClr val="000000"/>
                </a:solidFill>
                <a:latin typeface="Calibri"/>
                <a:ea typeface="Times New Roman"/>
              </a:rPr>
              <a:t> )</a:t>
            </a:r>
            <a:r>
              <a:rPr lang="en-CA" sz="1400" dirty="0">
                <a:solidFill>
                  <a:srgbClr val="000000"/>
                </a:solidFill>
                <a:latin typeface="Calibri"/>
                <a:ea typeface="Times New Roman"/>
              </a:rPr>
              <a:t> is a community-driven health care initiative that provides culturally optimizes chronic disease prevention and management information for patients and families in multicultural communities</a:t>
            </a:r>
            <a:r>
              <a:rPr lang="en-CA" sz="1400" dirty="0" smtClean="0">
                <a:solidFill>
                  <a:srgbClr val="000000"/>
                </a:solidFill>
                <a:latin typeface="Calibri"/>
                <a:ea typeface="Times New Roman"/>
              </a:rPr>
              <a:t>.</a:t>
            </a:r>
          </a:p>
          <a:p>
            <a:pPr marL="342900" lvl="0" indent="-342900">
              <a:spcAft>
                <a:spcPts val="0"/>
              </a:spcAft>
              <a:buSzPts val="1000"/>
              <a:buFont typeface="Symbol"/>
              <a:buChar char=""/>
              <a:tabLst>
                <a:tab pos="457200" algn="l"/>
              </a:tabLst>
            </a:pPr>
            <a:endParaRPr lang="en-CA" sz="1400" dirty="0">
              <a:solidFill>
                <a:srgbClr val="000000"/>
              </a:solidFill>
              <a:latin typeface="Calibri"/>
              <a:ea typeface="Calibri"/>
            </a:endParaRPr>
          </a:p>
          <a:p>
            <a:pPr marL="342900" lvl="0" indent="-342900">
              <a:spcAft>
                <a:spcPts val="0"/>
              </a:spcAft>
              <a:buSzPts val="1000"/>
              <a:buFont typeface="Symbol"/>
              <a:buChar char=""/>
              <a:tabLst>
                <a:tab pos="457200" algn="l"/>
              </a:tabLst>
            </a:pPr>
            <a:r>
              <a:rPr lang="en-CA" sz="1400" u="sng" dirty="0">
                <a:solidFill>
                  <a:srgbClr val="000000"/>
                </a:solidFill>
                <a:latin typeface="Calibri"/>
                <a:ea typeface="Times New Roman"/>
                <a:hlinkClick r:id="rId7"/>
              </a:rPr>
              <a:t>Self-Management British Columbia</a:t>
            </a:r>
            <a:r>
              <a:rPr lang="en-CA" sz="1400" u="sng" dirty="0">
                <a:solidFill>
                  <a:srgbClr val="000000"/>
                </a:solidFill>
                <a:latin typeface="Calibri"/>
                <a:ea typeface="Times New Roman"/>
              </a:rPr>
              <a:t> (</a:t>
            </a:r>
            <a:r>
              <a:rPr lang="en-CA" sz="1400" u="sng" dirty="0">
                <a:solidFill>
                  <a:srgbClr val="000000"/>
                </a:solidFill>
                <a:latin typeface="Calibri"/>
                <a:ea typeface="Times New Roman"/>
                <a:hlinkClick r:id="rId8"/>
              </a:rPr>
              <a:t>http://www.selfmanagementbc.ca/CommunityPrograms</a:t>
            </a:r>
            <a:r>
              <a:rPr lang="en-CA" sz="1400" u="sng" dirty="0">
                <a:solidFill>
                  <a:srgbClr val="000000"/>
                </a:solidFill>
                <a:latin typeface="Calibri"/>
                <a:ea typeface="Times New Roman"/>
              </a:rPr>
              <a:t> )</a:t>
            </a:r>
            <a:r>
              <a:rPr lang="en-CA" sz="1400" dirty="0">
                <a:solidFill>
                  <a:srgbClr val="000000"/>
                </a:solidFill>
                <a:latin typeface="Calibri"/>
                <a:ea typeface="Times New Roman"/>
              </a:rPr>
              <a:t> provides education and supportive chronic disease management programs to increase patients’ skills and confidence to deal with medical management, role management and emotional management. </a:t>
            </a:r>
            <a:endParaRPr lang="en-CA" sz="1400" dirty="0" smtClean="0">
              <a:solidFill>
                <a:srgbClr val="000000"/>
              </a:solidFill>
              <a:latin typeface="Calibri"/>
              <a:ea typeface="Times New Roman"/>
            </a:endParaRPr>
          </a:p>
          <a:p>
            <a:pPr marL="342900" lvl="0" indent="-342900">
              <a:spcAft>
                <a:spcPts val="0"/>
              </a:spcAft>
              <a:buSzPts val="1000"/>
              <a:buFont typeface="Symbol"/>
              <a:buChar char=""/>
              <a:tabLst>
                <a:tab pos="457200" algn="l"/>
              </a:tabLst>
            </a:pPr>
            <a:endParaRPr lang="en-CA" sz="1400" dirty="0">
              <a:solidFill>
                <a:srgbClr val="000000"/>
              </a:solidFill>
              <a:latin typeface="Calibri"/>
              <a:ea typeface="Calibri"/>
            </a:endParaRPr>
          </a:p>
          <a:p>
            <a:pPr marL="342900" lvl="0" indent="-342900">
              <a:spcAft>
                <a:spcPts val="0"/>
              </a:spcAft>
              <a:buSzPts val="1000"/>
              <a:buFont typeface="Symbol"/>
              <a:buChar char=""/>
              <a:tabLst>
                <a:tab pos="457200" algn="l"/>
              </a:tabLst>
            </a:pPr>
            <a:r>
              <a:rPr lang="en-CA" sz="1400" u="sng" dirty="0">
                <a:solidFill>
                  <a:srgbClr val="000000"/>
                </a:solidFill>
                <a:latin typeface="Calibri"/>
                <a:ea typeface="Times New Roman"/>
                <a:hlinkClick r:id="rId9"/>
              </a:rPr>
              <a:t>Family Caregivers of British Columbia</a:t>
            </a:r>
            <a:r>
              <a:rPr lang="en-CA" sz="1400" dirty="0">
                <a:solidFill>
                  <a:srgbClr val="000000"/>
                </a:solidFill>
                <a:latin typeface="Calibri"/>
                <a:ea typeface="Times New Roman"/>
              </a:rPr>
              <a:t> (</a:t>
            </a:r>
            <a:r>
              <a:rPr lang="en-CA" sz="1400" u="sng" dirty="0">
                <a:solidFill>
                  <a:srgbClr val="000000"/>
                </a:solidFill>
                <a:latin typeface="Calibri"/>
                <a:ea typeface="Times New Roman"/>
                <a:hlinkClick r:id="rId9"/>
              </a:rPr>
              <a:t>http://www.familycaregiversbc.ca</a:t>
            </a:r>
            <a:r>
              <a:rPr lang="en-CA" sz="1400" dirty="0">
                <a:solidFill>
                  <a:srgbClr val="000000"/>
                </a:solidFill>
                <a:latin typeface="Calibri"/>
                <a:ea typeface="Times New Roman"/>
              </a:rPr>
              <a:t> ) informs, supports and educates to improve quality of life for family caregivers by providing a Caregiver Support Line, education for family caregivers and health professionals, and by engaging caregivers to collaborate with the health sector.</a:t>
            </a:r>
            <a:endParaRPr lang="en-CA" sz="1400" dirty="0">
              <a:solidFill>
                <a:srgbClr val="000000"/>
              </a:solidFill>
              <a:latin typeface="Calibri"/>
              <a:ea typeface="Calibri"/>
            </a:endParaRPr>
          </a:p>
          <a:p>
            <a:pPr>
              <a:lnSpc>
                <a:spcPct val="115000"/>
              </a:lnSpc>
              <a:spcAft>
                <a:spcPts val="0"/>
              </a:spcAft>
              <a:tabLst>
                <a:tab pos="228600" algn="l"/>
              </a:tabLst>
            </a:pPr>
            <a:endParaRPr lang="en-CA" sz="1600" dirty="0" smtClean="0">
              <a:effectLst/>
              <a:latin typeface="Calibri"/>
              <a:ea typeface="Calibri"/>
              <a:cs typeface="Times New Roman"/>
            </a:endParaRPr>
          </a:p>
          <a:p>
            <a:endParaRPr lang="en-CA" sz="3200" dirty="0"/>
          </a:p>
        </p:txBody>
      </p:sp>
    </p:spTree>
    <p:extLst>
      <p:ext uri="{BB962C8B-B14F-4D97-AF65-F5344CB8AC3E}">
        <p14:creationId xmlns:p14="http://schemas.microsoft.com/office/powerpoint/2010/main" val="1662881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a:xfrm>
            <a:off x="683568" y="4941169"/>
            <a:ext cx="7560840" cy="432048"/>
          </a:xfrm>
          <a:extLst>
            <a:ext uri="{91240B29-F687-4F45-9708-019B960494DF}">
              <a14:hiddenLine xmlns:a14="http://schemas.microsoft.com/office/drawing/2010/main" w="9525">
                <a:solidFill>
                  <a:schemeClr val="bg1"/>
                </a:solidFill>
                <a:miter lim="800000"/>
                <a:headEnd/>
                <a:tailEnd/>
              </a14:hiddenLine>
            </a:ext>
          </a:extLst>
        </p:spPr>
        <p:txBody>
          <a:bodyPr/>
          <a:lstStyle/>
          <a:p>
            <a:pPr lvl="0">
              <a:spcBef>
                <a:spcPct val="0"/>
              </a:spcBef>
              <a:buClrTx/>
            </a:pPr>
            <a:r>
              <a:rPr lang="en-CA" b="1" kern="1200" dirty="0">
                <a:solidFill>
                  <a:srgbClr val="FFFFFF"/>
                </a:solidFill>
                <a:latin typeface="Arial" charset="0"/>
              </a:rPr>
              <a:t>Improving Healthcare through Patient and Public Engagement </a:t>
            </a:r>
          </a:p>
          <a:p>
            <a:pPr eaLnBrk="1" hangingPunct="1">
              <a:lnSpc>
                <a:spcPct val="80000"/>
              </a:lnSpc>
            </a:pPr>
            <a:endParaRPr lang="en-US" altLang="zh-CN" b="1" dirty="0" smtClean="0">
              <a:ea typeface="宋体" charset="-122"/>
            </a:endParaRPr>
          </a:p>
        </p:txBody>
      </p:sp>
      <p:sp>
        <p:nvSpPr>
          <p:cNvPr id="86019" name="WordArt 3"/>
          <p:cNvSpPr>
            <a:spLocks noChangeArrowheads="1" noChangeShapeType="1" noTextEdit="1"/>
          </p:cNvSpPr>
          <p:nvPr/>
        </p:nvSpPr>
        <p:spPr bwMode="gray">
          <a:xfrm>
            <a:off x="1763713" y="2713038"/>
            <a:ext cx="5689600" cy="792162"/>
          </a:xfrm>
          <a:prstGeom prst="rect">
            <a:avLst/>
          </a:prstGeom>
        </p:spPr>
        <p:txBody>
          <a:bodyPr wrap="none" fromWordArt="1">
            <a:prstTxWarp prst="textDeflate">
              <a:avLst>
                <a:gd name="adj" fmla="val 0"/>
              </a:avLst>
            </a:prstTxWarp>
          </a:bodyPr>
          <a:lstStyle/>
          <a:p>
            <a:pPr algn="ctr"/>
            <a:r>
              <a:rPr lang="en-CA" sz="3600" b="1" kern="10">
                <a:ln w="28575">
                  <a:solidFill>
                    <a:schemeClr val="bg1"/>
                  </a:solidFill>
                  <a:round/>
                  <a:headEnd/>
                  <a:tailEnd/>
                </a:ln>
                <a:gradFill rotWithShape="1">
                  <a:gsLst>
                    <a:gs pos="0">
                      <a:schemeClr val="hlink"/>
                    </a:gs>
                    <a:gs pos="100000">
                      <a:schemeClr val="accent1"/>
                    </a:gs>
                  </a:gsLst>
                  <a:lin ang="0" scaled="1"/>
                </a:gradFill>
                <a:effectLst>
                  <a:outerShdw dist="89803" dir="2700000" algn="ctr" rotWithShape="0">
                    <a:schemeClr val="tx2">
                      <a:alpha val="50000"/>
                    </a:schemeClr>
                  </a:outerShdw>
                </a:effectLst>
                <a:latin typeface="Arial"/>
                <a:cs typeface="Arial"/>
              </a:rPr>
              <a:t>Thank You !</a:t>
            </a:r>
          </a:p>
        </p:txBody>
      </p:sp>
      <p:sp>
        <p:nvSpPr>
          <p:cNvPr id="4" name="TextBox 3"/>
          <p:cNvSpPr txBox="1"/>
          <p:nvPr/>
        </p:nvSpPr>
        <p:spPr>
          <a:xfrm>
            <a:off x="0" y="5934670"/>
            <a:ext cx="9144000" cy="1200329"/>
          </a:xfrm>
          <a:prstGeom prst="rect">
            <a:avLst/>
          </a:prstGeom>
          <a:solidFill>
            <a:schemeClr val="bg1"/>
          </a:solidFill>
        </p:spPr>
        <p:txBody>
          <a:bodyPr wrap="square" rtlCol="0">
            <a:spAutoFit/>
          </a:bodyPr>
          <a:lstStyle/>
          <a:p>
            <a:pPr algn="ctr"/>
            <a:r>
              <a:rPr lang="en-CA" b="1" dirty="0" smtClean="0"/>
              <a:t>Please </a:t>
            </a:r>
            <a:r>
              <a:rPr lang="en-CA" b="1" smtClean="0"/>
              <a:t>contact me </a:t>
            </a:r>
            <a:r>
              <a:rPr lang="en-CA" b="1" smtClean="0">
                <a:hlinkClick r:id="rId3"/>
              </a:rPr>
              <a:t>shannon.holms@gov.bc.ca</a:t>
            </a:r>
            <a:endParaRPr lang="en-CA" b="1" dirty="0" smtClean="0"/>
          </a:p>
          <a:p>
            <a:pPr algn="ctr"/>
            <a:r>
              <a:rPr lang="en-CA" b="1" dirty="0" smtClean="0"/>
              <a:t>250-507-2490</a:t>
            </a:r>
            <a:endParaRPr lang="en-CA" b="1" dirty="0" smtClean="0"/>
          </a:p>
          <a:p>
            <a:pPr algn="ctr"/>
            <a:endParaRPr lang="en-CA" dirty="0"/>
          </a:p>
          <a:p>
            <a:endParaRPr lang="en-CA" dirty="0"/>
          </a:p>
        </p:txBody>
      </p:sp>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6012160"/>
            <a:ext cx="8286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p:cTn id="7" dur="500" fill="hold"/>
                                        <p:tgtEl>
                                          <p:spTgt spid="86019"/>
                                        </p:tgtEl>
                                        <p:attrNameLst>
                                          <p:attrName>ppt_w</p:attrName>
                                        </p:attrNameLst>
                                      </p:cBhvr>
                                      <p:tavLst>
                                        <p:tav tm="0">
                                          <p:val>
                                            <p:fltVal val="0"/>
                                          </p:val>
                                        </p:tav>
                                        <p:tav tm="100000">
                                          <p:val>
                                            <p:strVal val="#ppt_w"/>
                                          </p:val>
                                        </p:tav>
                                      </p:tavLst>
                                    </p:anim>
                                    <p:anim calcmode="lin" valueType="num">
                                      <p:cBhvr>
                                        <p:cTn id="8" dur="500" fill="hold"/>
                                        <p:tgtEl>
                                          <p:spTgt spid="86019"/>
                                        </p:tgtEl>
                                        <p:attrNameLst>
                                          <p:attrName>ppt_h</p:attrName>
                                        </p:attrNameLst>
                                      </p:cBhvr>
                                      <p:tavLst>
                                        <p:tav tm="0">
                                          <p:val>
                                            <p:fltVal val="0"/>
                                          </p:val>
                                        </p:tav>
                                        <p:tav tm="100000">
                                          <p:val>
                                            <p:strVal val="#ppt_h"/>
                                          </p:val>
                                        </p:tav>
                                      </p:tavLst>
                                    </p:anim>
                                    <p:animEffect transition="in" filter="fade">
                                      <p:cBhvr>
                                        <p:cTn id="9"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37" name="Footer Placeholder 5"/>
          <p:cNvSpPr>
            <a:spLocks noGrp="1"/>
          </p:cNvSpPr>
          <p:nvPr>
            <p:ph type="ftr" sz="quarter" idx="12"/>
          </p:nvPr>
        </p:nvSpPr>
        <p:spPr/>
        <p:txBody>
          <a:bodyPr/>
          <a:lstStyle/>
          <a:p>
            <a:pPr>
              <a:defRPr/>
            </a:pPr>
            <a:r>
              <a:rPr lang="en-US" altLang="zh-CN" dirty="0" smtClean="0"/>
              <a:t>Page </a:t>
            </a:r>
            <a:r>
              <a:rPr lang="en-US" altLang="zh-CN" dirty="0" smtClean="0"/>
              <a:t>3</a:t>
            </a:r>
            <a:endParaRPr lang="en-US" altLang="zh-CN" dirty="0"/>
          </a:p>
        </p:txBody>
      </p:sp>
      <p:sp>
        <p:nvSpPr>
          <p:cNvPr id="4100" name="Rectangle 2"/>
          <p:cNvSpPr>
            <a:spLocks noGrp="1" noChangeArrowheads="1"/>
          </p:cNvSpPr>
          <p:nvPr>
            <p:ph type="title"/>
          </p:nvPr>
        </p:nvSpPr>
        <p:spPr/>
        <p:txBody>
          <a:bodyPr/>
          <a:lstStyle/>
          <a:p>
            <a:pPr eaLnBrk="1" hangingPunct="1"/>
            <a:r>
              <a:rPr lang="en-US" altLang="zh-CN" smtClean="0">
                <a:ea typeface="宋体" charset="-122"/>
              </a:rPr>
              <a:t>Contents</a:t>
            </a:r>
            <a:endParaRPr lang="en-US" altLang="zh-CN" smtClean="0">
              <a:solidFill>
                <a:schemeClr val="accent1"/>
              </a:solidFill>
              <a:ea typeface="宋体" charset="-122"/>
            </a:endParaRPr>
          </a:p>
        </p:txBody>
      </p:sp>
      <p:sp>
        <p:nvSpPr>
          <p:cNvPr id="4101" name="Text Box 31"/>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zh-CN">
              <a:ea typeface="宋体" charset="-122"/>
            </a:endParaRPr>
          </a:p>
        </p:txBody>
      </p:sp>
      <p:grpSp>
        <p:nvGrpSpPr>
          <p:cNvPr id="4102" name="Group 60"/>
          <p:cNvGrpSpPr>
            <a:grpSpLocks/>
          </p:cNvGrpSpPr>
          <p:nvPr/>
        </p:nvGrpSpPr>
        <p:grpSpPr bwMode="auto">
          <a:xfrm>
            <a:off x="1981200" y="1892300"/>
            <a:ext cx="6102353" cy="830263"/>
            <a:chOff x="1248" y="1192"/>
            <a:chExt cx="3844" cy="523"/>
          </a:xfrm>
        </p:grpSpPr>
        <p:grpSp>
          <p:nvGrpSpPr>
            <p:cNvPr id="4127" name="Group 32"/>
            <p:cNvGrpSpPr>
              <a:grpSpLocks/>
            </p:cNvGrpSpPr>
            <p:nvPr/>
          </p:nvGrpSpPr>
          <p:grpSpPr bwMode="auto">
            <a:xfrm>
              <a:off x="1248" y="1296"/>
              <a:ext cx="480" cy="419"/>
              <a:chOff x="1110" y="2656"/>
              <a:chExt cx="1549" cy="1351"/>
            </a:xfrm>
          </p:grpSpPr>
          <p:sp>
            <p:nvSpPr>
              <p:cNvPr id="4131" name="AutoShape 3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4132" name="AutoShape 3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8643" name="AutoShape 3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4128" name="Line 40"/>
            <p:cNvSpPr>
              <a:spLocks noChangeShapeType="1"/>
            </p:cNvSpPr>
            <p:nvPr/>
          </p:nvSpPr>
          <p:spPr bwMode="auto">
            <a:xfrm>
              <a:off x="1632" y="1680"/>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29" name="Text Box 41"/>
            <p:cNvSpPr txBox="1">
              <a:spLocks noChangeArrowheads="1"/>
            </p:cNvSpPr>
            <p:nvPr/>
          </p:nvSpPr>
          <p:spPr bwMode="auto">
            <a:xfrm>
              <a:off x="2256" y="1192"/>
              <a:ext cx="283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2400" dirty="0" smtClean="0">
                  <a:ea typeface="宋体" charset="-122"/>
                </a:rPr>
                <a:t>IAP2 Approach, </a:t>
              </a:r>
            </a:p>
            <a:p>
              <a:r>
                <a:rPr lang="en-US" altLang="zh-CN" sz="2400" dirty="0" smtClean="0">
                  <a:ea typeface="宋体" charset="-122"/>
                </a:rPr>
                <a:t>Policies, Training, Collaboration</a:t>
              </a:r>
              <a:endParaRPr lang="en-US" altLang="zh-CN" sz="2400" dirty="0">
                <a:ea typeface="宋体" charset="-122"/>
              </a:endParaRPr>
            </a:p>
          </p:txBody>
        </p:sp>
        <p:sp>
          <p:nvSpPr>
            <p:cNvPr id="4130" name="Text Box 42"/>
            <p:cNvSpPr txBox="1">
              <a:spLocks noChangeArrowheads="1"/>
            </p:cNvSpPr>
            <p:nvPr/>
          </p:nvSpPr>
          <p:spPr bwMode="gray">
            <a:xfrm>
              <a:off x="1372" y="135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smtClean="0">
                  <a:solidFill>
                    <a:schemeClr val="bg1"/>
                  </a:solidFill>
                  <a:ea typeface="宋体" charset="-122"/>
                </a:rPr>
                <a:t>5</a:t>
              </a:r>
              <a:endParaRPr lang="en-US" altLang="zh-CN" sz="2400" b="1" dirty="0">
                <a:solidFill>
                  <a:schemeClr val="bg1"/>
                </a:solidFill>
                <a:ea typeface="宋体" charset="-122"/>
              </a:endParaRPr>
            </a:p>
          </p:txBody>
        </p:sp>
      </p:grpSp>
      <p:grpSp>
        <p:nvGrpSpPr>
          <p:cNvPr id="4103" name="Group 61"/>
          <p:cNvGrpSpPr>
            <a:grpSpLocks/>
          </p:cNvGrpSpPr>
          <p:nvPr/>
        </p:nvGrpSpPr>
        <p:grpSpPr bwMode="auto">
          <a:xfrm>
            <a:off x="1981200" y="2971800"/>
            <a:ext cx="6376989" cy="665163"/>
            <a:chOff x="1248" y="1872"/>
            <a:chExt cx="4017" cy="419"/>
          </a:xfrm>
        </p:grpSpPr>
        <p:grpSp>
          <p:nvGrpSpPr>
            <p:cNvPr id="4120" name="Group 36"/>
            <p:cNvGrpSpPr>
              <a:grpSpLocks/>
            </p:cNvGrpSpPr>
            <p:nvPr/>
          </p:nvGrpSpPr>
          <p:grpSpPr bwMode="auto">
            <a:xfrm>
              <a:off x="1248" y="1872"/>
              <a:ext cx="480" cy="419"/>
              <a:chOff x="3174" y="2656"/>
              <a:chExt cx="1549" cy="1351"/>
            </a:xfrm>
          </p:grpSpPr>
          <p:sp>
            <p:nvSpPr>
              <p:cNvPr id="4124" name="AutoShape 37"/>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4125" name="AutoShape 38"/>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8647" name="AutoShape 39"/>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4121" name="Line 43"/>
            <p:cNvSpPr>
              <a:spLocks noChangeShapeType="1"/>
            </p:cNvSpPr>
            <p:nvPr/>
          </p:nvSpPr>
          <p:spPr bwMode="auto">
            <a:xfrm>
              <a:off x="1632" y="2256"/>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22" name="Text Box 44"/>
            <p:cNvSpPr txBox="1">
              <a:spLocks noChangeArrowheads="1"/>
            </p:cNvSpPr>
            <p:nvPr/>
          </p:nvSpPr>
          <p:spPr bwMode="auto">
            <a:xfrm>
              <a:off x="2256" y="1920"/>
              <a:ext cx="30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2400" dirty="0" smtClean="0">
                  <a:ea typeface="宋体" charset="-122"/>
                </a:rPr>
                <a:t>Leadership and Capacity Building</a:t>
              </a:r>
              <a:endParaRPr lang="en-US" altLang="zh-CN" sz="2400" dirty="0">
                <a:ea typeface="宋体" charset="-122"/>
              </a:endParaRPr>
            </a:p>
          </p:txBody>
        </p:sp>
        <p:sp>
          <p:nvSpPr>
            <p:cNvPr id="4123" name="Text Box 45"/>
            <p:cNvSpPr txBox="1">
              <a:spLocks noChangeArrowheads="1"/>
            </p:cNvSpPr>
            <p:nvPr/>
          </p:nvSpPr>
          <p:spPr bwMode="gray">
            <a:xfrm>
              <a:off x="1372" y="193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smtClean="0">
                  <a:solidFill>
                    <a:schemeClr val="bg1"/>
                  </a:solidFill>
                  <a:ea typeface="宋体" charset="-122"/>
                </a:rPr>
                <a:t>6</a:t>
              </a:r>
              <a:endParaRPr lang="en-US" altLang="zh-CN" sz="2400" b="1" dirty="0">
                <a:solidFill>
                  <a:schemeClr val="bg1"/>
                </a:solidFill>
                <a:ea typeface="宋体" charset="-122"/>
              </a:endParaRPr>
            </a:p>
          </p:txBody>
        </p:sp>
      </p:grpSp>
      <p:grpSp>
        <p:nvGrpSpPr>
          <p:cNvPr id="4104" name="Group 62"/>
          <p:cNvGrpSpPr>
            <a:grpSpLocks/>
          </p:cNvGrpSpPr>
          <p:nvPr/>
        </p:nvGrpSpPr>
        <p:grpSpPr bwMode="auto">
          <a:xfrm>
            <a:off x="1981200" y="3863975"/>
            <a:ext cx="5410200" cy="665163"/>
            <a:chOff x="1248" y="2434"/>
            <a:chExt cx="3408" cy="419"/>
          </a:xfrm>
        </p:grpSpPr>
        <p:grpSp>
          <p:nvGrpSpPr>
            <p:cNvPr id="4113" name="Group 46"/>
            <p:cNvGrpSpPr>
              <a:grpSpLocks/>
            </p:cNvGrpSpPr>
            <p:nvPr/>
          </p:nvGrpSpPr>
          <p:grpSpPr bwMode="auto">
            <a:xfrm>
              <a:off x="1248" y="2434"/>
              <a:ext cx="480" cy="419"/>
              <a:chOff x="1110" y="2656"/>
              <a:chExt cx="1549" cy="1351"/>
            </a:xfrm>
          </p:grpSpPr>
          <p:sp>
            <p:nvSpPr>
              <p:cNvPr id="4117" name="AutoShape 47"/>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4118" name="AutoShape 48"/>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8657" name="AutoShape 49"/>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4114" name="Line 54"/>
            <p:cNvSpPr>
              <a:spLocks noChangeShapeType="1"/>
            </p:cNvSpPr>
            <p:nvPr/>
          </p:nvSpPr>
          <p:spPr bwMode="auto">
            <a:xfrm>
              <a:off x="1632" y="2818"/>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15" name="Text Box 55"/>
            <p:cNvSpPr txBox="1">
              <a:spLocks noChangeArrowheads="1"/>
            </p:cNvSpPr>
            <p:nvPr/>
          </p:nvSpPr>
          <p:spPr bwMode="auto">
            <a:xfrm>
              <a:off x="2256" y="2482"/>
              <a:ext cx="76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2400" dirty="0" smtClean="0">
                  <a:ea typeface="宋体" charset="-122"/>
                </a:rPr>
                <a:t>Results</a:t>
              </a:r>
              <a:endParaRPr lang="en-US" altLang="zh-CN" sz="2400" dirty="0">
                <a:ea typeface="宋体" charset="-122"/>
              </a:endParaRPr>
            </a:p>
          </p:txBody>
        </p:sp>
        <p:sp>
          <p:nvSpPr>
            <p:cNvPr id="4116" name="Text Box 56"/>
            <p:cNvSpPr txBox="1">
              <a:spLocks noChangeArrowheads="1"/>
            </p:cNvSpPr>
            <p:nvPr/>
          </p:nvSpPr>
          <p:spPr bwMode="gray">
            <a:xfrm>
              <a:off x="1372" y="249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smtClean="0">
                  <a:solidFill>
                    <a:schemeClr val="bg1"/>
                  </a:solidFill>
                  <a:ea typeface="宋体" charset="-122"/>
                </a:rPr>
                <a:t>7</a:t>
              </a:r>
              <a:endParaRPr lang="en-US" altLang="zh-CN" sz="2400" b="1" dirty="0">
                <a:solidFill>
                  <a:schemeClr val="bg1"/>
                </a:solidFill>
                <a:ea typeface="宋体" charset="-122"/>
              </a:endParaRPr>
            </a:p>
          </p:txBody>
        </p:sp>
      </p:grpSp>
      <p:grpSp>
        <p:nvGrpSpPr>
          <p:cNvPr id="4105" name="Group 63"/>
          <p:cNvGrpSpPr>
            <a:grpSpLocks/>
          </p:cNvGrpSpPr>
          <p:nvPr/>
        </p:nvGrpSpPr>
        <p:grpSpPr bwMode="auto">
          <a:xfrm>
            <a:off x="1981200" y="4778375"/>
            <a:ext cx="5410200" cy="665163"/>
            <a:chOff x="1248" y="3010"/>
            <a:chExt cx="3408" cy="419"/>
          </a:xfrm>
        </p:grpSpPr>
        <p:grpSp>
          <p:nvGrpSpPr>
            <p:cNvPr id="4106" name="Group 50"/>
            <p:cNvGrpSpPr>
              <a:grpSpLocks/>
            </p:cNvGrpSpPr>
            <p:nvPr/>
          </p:nvGrpSpPr>
          <p:grpSpPr bwMode="auto">
            <a:xfrm>
              <a:off x="1248" y="3010"/>
              <a:ext cx="480" cy="419"/>
              <a:chOff x="3174" y="2656"/>
              <a:chExt cx="1549" cy="1351"/>
            </a:xfrm>
          </p:grpSpPr>
          <p:sp>
            <p:nvSpPr>
              <p:cNvPr id="4110" name="AutoShape 51"/>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4111" name="AutoShape 52"/>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8661" name="AutoShape 53"/>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4107" name="Line 57"/>
            <p:cNvSpPr>
              <a:spLocks noChangeShapeType="1"/>
            </p:cNvSpPr>
            <p:nvPr/>
          </p:nvSpPr>
          <p:spPr bwMode="auto">
            <a:xfrm>
              <a:off x="1632" y="3394"/>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08" name="Text Box 58"/>
            <p:cNvSpPr txBox="1">
              <a:spLocks noChangeArrowheads="1"/>
            </p:cNvSpPr>
            <p:nvPr/>
          </p:nvSpPr>
          <p:spPr bwMode="auto">
            <a:xfrm>
              <a:off x="2256" y="3058"/>
              <a:ext cx="160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2400" dirty="0" smtClean="0">
                  <a:ea typeface="宋体" charset="-122"/>
                </a:rPr>
                <a:t>Lessons Learned</a:t>
              </a:r>
              <a:endParaRPr lang="en-US" altLang="zh-CN" sz="2400" dirty="0">
                <a:ea typeface="宋体" charset="-122"/>
              </a:endParaRPr>
            </a:p>
          </p:txBody>
        </p:sp>
        <p:sp>
          <p:nvSpPr>
            <p:cNvPr id="4109" name="Text Box 59"/>
            <p:cNvSpPr txBox="1">
              <a:spLocks noChangeArrowheads="1"/>
            </p:cNvSpPr>
            <p:nvPr/>
          </p:nvSpPr>
          <p:spPr bwMode="gray">
            <a:xfrm>
              <a:off x="1372" y="307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smtClean="0">
                  <a:solidFill>
                    <a:schemeClr val="bg1"/>
                  </a:solidFill>
                  <a:ea typeface="宋体" charset="-122"/>
                </a:rPr>
                <a:t>8</a:t>
              </a:r>
              <a:endParaRPr lang="en-US" altLang="zh-CN" sz="2400" b="1" dirty="0">
                <a:solidFill>
                  <a:schemeClr val="bg1"/>
                </a:solidFill>
                <a:ea typeface="宋体" charset="-122"/>
              </a:endParaRPr>
            </a:p>
          </p:txBody>
        </p:sp>
      </p:grpSp>
    </p:spTree>
    <p:extLst>
      <p:ext uri="{BB962C8B-B14F-4D97-AF65-F5344CB8AC3E}">
        <p14:creationId xmlns:p14="http://schemas.microsoft.com/office/powerpoint/2010/main" val="234941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a:t>
            </a:r>
            <a:r>
              <a:rPr lang="en-US" altLang="zh-CN" dirty="0" smtClean="0"/>
              <a:t>4</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British Columbia, Canada</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56289"/>
            <a:ext cx="7038975"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8560" y="1156289"/>
            <a:ext cx="7272808" cy="904863"/>
          </a:xfrm>
          <a:prstGeom prst="rect">
            <a:avLst/>
          </a:prstGeom>
        </p:spPr>
        <p:txBody>
          <a:bodyPr wrap="square">
            <a:spAutoFit/>
          </a:bodyPr>
          <a:lstStyle/>
          <a:p>
            <a:pPr marL="742950" lvl="1" indent="-285750">
              <a:spcBef>
                <a:spcPct val="20000"/>
              </a:spcBef>
              <a:buClr>
                <a:srgbClr val="2B8A91"/>
              </a:buClr>
              <a:buFont typeface="Wingdings" pitchFamily="2" charset="2"/>
              <a:buChar char="§"/>
            </a:pPr>
            <a:r>
              <a:rPr kumimoji="0" lang="en-US" altLang="zh-CN" sz="2400" b="0" i="0" u="none" strike="noStrike" kern="0" cap="none" spc="0" normalizeH="0" baseline="0" noProof="0" dirty="0" smtClean="0">
                <a:ln>
                  <a:noFill/>
                </a:ln>
                <a:solidFill>
                  <a:srgbClr val="000000"/>
                </a:solidFill>
                <a:effectLst/>
                <a:uLnTx/>
                <a:uFillTx/>
                <a:latin typeface="Arial"/>
                <a:ea typeface="宋体" charset="-122"/>
              </a:rPr>
              <a:t>4.6 million people in B.C.</a:t>
            </a:r>
          </a:p>
          <a:p>
            <a:pPr marL="742950" lvl="1" indent="-285750">
              <a:spcBef>
                <a:spcPct val="20000"/>
              </a:spcBef>
              <a:buClr>
                <a:srgbClr val="2B8A91"/>
              </a:buClr>
              <a:buFont typeface="Wingdings" pitchFamily="2" charset="2"/>
              <a:buChar char="§"/>
            </a:pPr>
            <a:r>
              <a:rPr lang="en-US" altLang="zh-CN" sz="2400" kern="0" dirty="0" smtClean="0">
                <a:solidFill>
                  <a:srgbClr val="000000"/>
                </a:solidFill>
                <a:latin typeface="Arial"/>
                <a:ea typeface="宋体" charset="-122"/>
              </a:rPr>
              <a:t>Diverse, ethnic population</a:t>
            </a:r>
            <a:endParaRPr kumimoji="0" lang="en-US" altLang="zh-CN" sz="2400" b="0" i="0" u="none" strike="noStrike" kern="0" cap="none" spc="0" normalizeH="0" baseline="0" noProof="0" dirty="0" smtClean="0">
              <a:ln>
                <a:noFill/>
              </a:ln>
              <a:solidFill>
                <a:srgbClr val="000000"/>
              </a:solidFill>
              <a:effectLst/>
              <a:uLnTx/>
              <a:uFillTx/>
              <a:latin typeface="Arial"/>
              <a:ea typeface="宋体" charset="-122"/>
            </a:endParaRPr>
          </a:p>
        </p:txBody>
      </p:sp>
      <p:sp>
        <p:nvSpPr>
          <p:cNvPr id="4" name="Right Arrow 3"/>
          <p:cNvSpPr/>
          <p:nvPr/>
        </p:nvSpPr>
        <p:spPr>
          <a:xfrm>
            <a:off x="1223628" y="5302571"/>
            <a:ext cx="576064"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79512" y="5077255"/>
            <a:ext cx="2088232" cy="369332"/>
          </a:xfrm>
          <a:prstGeom prst="rect">
            <a:avLst/>
          </a:prstGeom>
          <a:noFill/>
        </p:spPr>
        <p:txBody>
          <a:bodyPr wrap="square" rtlCol="0">
            <a:spAutoFit/>
          </a:bodyPr>
          <a:lstStyle/>
          <a:p>
            <a:r>
              <a:rPr lang="en-CA" dirty="0" smtClean="0">
                <a:solidFill>
                  <a:schemeClr val="tx2"/>
                </a:solidFill>
              </a:rPr>
              <a:t>We are here</a:t>
            </a:r>
            <a:endParaRPr lang="en-CA" dirty="0">
              <a:solidFill>
                <a:schemeClr val="tx2"/>
              </a:solidFill>
            </a:endParaRPr>
          </a:p>
        </p:txBody>
      </p:sp>
    </p:spTree>
    <p:extLst>
      <p:ext uri="{BB962C8B-B14F-4D97-AF65-F5344CB8AC3E}">
        <p14:creationId xmlns:p14="http://schemas.microsoft.com/office/powerpoint/2010/main" val="1883111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a:t>
            </a:r>
            <a:r>
              <a:rPr lang="en-US" altLang="zh-CN" dirty="0" smtClean="0"/>
              <a:t>5</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What is the Ministry of Health?</a:t>
            </a:r>
          </a:p>
        </p:txBody>
      </p:sp>
      <p:sp>
        <p:nvSpPr>
          <p:cNvPr id="5125" name="Rectangle 3"/>
          <p:cNvSpPr>
            <a:spLocks noGrp="1" noChangeArrowheads="1"/>
          </p:cNvSpPr>
          <p:nvPr>
            <p:ph type="body" idx="1"/>
          </p:nvPr>
        </p:nvSpPr>
        <p:spPr>
          <a:xfrm>
            <a:off x="323528" y="1340768"/>
            <a:ext cx="7924800" cy="4800600"/>
          </a:xfrm>
        </p:spPr>
        <p:txBody>
          <a:bodyPr/>
          <a:lstStyle/>
          <a:p>
            <a:pPr lvl="1"/>
            <a:r>
              <a:rPr lang="en-CA" b="0" i="0" dirty="0" smtClean="0">
                <a:solidFill>
                  <a:srgbClr val="494949"/>
                </a:solidFill>
                <a:effectLst/>
                <a:latin typeface="Myriad-Pro"/>
              </a:rPr>
              <a:t>The Ministry of Health has overall responsibility for ensuring that quality, appropriate, cost effective and timely health services are available for all British Columbians. </a:t>
            </a:r>
          </a:p>
          <a:p>
            <a:pPr lvl="1"/>
            <a:r>
              <a:rPr lang="en-CA" altLang="zh-CN" dirty="0" smtClean="0">
                <a:solidFill>
                  <a:srgbClr val="494949"/>
                </a:solidFill>
                <a:latin typeface="Myriad-Pro"/>
                <a:ea typeface="宋体" charset="-122"/>
              </a:rPr>
              <a:t>In the USA, we would be equivalent to a state government-run organization.</a:t>
            </a:r>
            <a:endParaRPr lang="en-US" altLang="zh-CN" dirty="0" smtClean="0">
              <a:solidFill>
                <a:schemeClr val="tx2"/>
              </a:solidFill>
              <a:ea typeface="宋体" charset="-122"/>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471" y="4077072"/>
            <a:ext cx="3698875" cy="2470150"/>
          </a:xfrm>
          <a:prstGeom prst="rect">
            <a:avLst/>
          </a:prstGeom>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345" y="4077072"/>
            <a:ext cx="3700951"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027" y="4077072"/>
            <a:ext cx="2035839" cy="247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35"/>
          <p:cNvSpPr>
            <a:spLocks noChangeArrowheads="1"/>
          </p:cNvSpPr>
          <p:nvPr/>
        </p:nvSpPr>
        <p:spPr bwMode="gray">
          <a:xfrm>
            <a:off x="13894" y="345978"/>
            <a:ext cx="663614" cy="574571"/>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0" name="Text Box 42"/>
          <p:cNvSpPr txBox="1">
            <a:spLocks noChangeArrowheads="1"/>
          </p:cNvSpPr>
          <p:nvPr/>
        </p:nvSpPr>
        <p:spPr bwMode="gray">
          <a:xfrm>
            <a:off x="170832" y="404664"/>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a:solidFill>
                  <a:schemeClr val="bg1"/>
                </a:solidFill>
                <a:ea typeface="宋体" charset="-122"/>
              </a:rPr>
              <a:t>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a:t>
            </a:r>
            <a:r>
              <a:rPr lang="en-US" altLang="zh-CN" dirty="0" smtClean="0"/>
              <a:t>6</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What was the Problem?</a:t>
            </a:r>
          </a:p>
        </p:txBody>
      </p:sp>
      <p:sp>
        <p:nvSpPr>
          <p:cNvPr id="5125" name="Rectangle 3"/>
          <p:cNvSpPr>
            <a:spLocks noGrp="1" noChangeArrowheads="1"/>
          </p:cNvSpPr>
          <p:nvPr>
            <p:ph type="body" idx="1"/>
          </p:nvPr>
        </p:nvSpPr>
        <p:spPr>
          <a:xfrm>
            <a:off x="762000" y="1371600"/>
            <a:ext cx="7924800" cy="4800600"/>
          </a:xfrm>
        </p:spPr>
        <p:txBody>
          <a:bodyPr/>
          <a:lstStyle/>
          <a:p>
            <a:pPr marL="457200" lvl="1" indent="0" eaLnBrk="1" hangingPunct="1">
              <a:buFont typeface="Wingdings" pitchFamily="2" charset="2"/>
              <a:buNone/>
            </a:pPr>
            <a:endParaRPr lang="en-US" altLang="zh-CN" dirty="0" smtClean="0">
              <a:solidFill>
                <a:schemeClr val="tx2"/>
              </a:solidFill>
              <a:ea typeface="宋体" charset="-122"/>
            </a:endParaRPr>
          </a:p>
        </p:txBody>
      </p:sp>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083266"/>
            <a:ext cx="8120509" cy="545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120508" y="1083266"/>
            <a:ext cx="1023492" cy="54551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p:cNvCxnSpPr/>
          <p:nvPr/>
        </p:nvCxnSpPr>
        <p:spPr>
          <a:xfrm flipV="1">
            <a:off x="0" y="4561249"/>
            <a:ext cx="2267744" cy="1676063"/>
          </a:xfrm>
          <a:prstGeom prst="line">
            <a:avLst/>
          </a:prstGeom>
          <a:ln w="762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67744" y="4589585"/>
            <a:ext cx="936104" cy="351583"/>
          </a:xfrm>
          <a:prstGeom prst="line">
            <a:avLst/>
          </a:prstGeom>
          <a:ln w="762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203848" y="3429000"/>
            <a:ext cx="1728192" cy="1488776"/>
          </a:xfrm>
          <a:prstGeom prst="line">
            <a:avLst/>
          </a:prstGeom>
          <a:ln w="762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32040" y="3429000"/>
            <a:ext cx="936104" cy="351583"/>
          </a:xfrm>
          <a:prstGeom prst="line">
            <a:avLst/>
          </a:prstGeom>
          <a:ln w="762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868144" y="1268760"/>
            <a:ext cx="3275856" cy="2511824"/>
          </a:xfrm>
          <a:prstGeom prst="line">
            <a:avLst/>
          </a:prstGeom>
          <a:ln w="7620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916832"/>
            <a:ext cx="1639887" cy="10969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72000"/>
                    </a14:imgEffect>
                  </a14:imgLayer>
                </a14:imgProps>
              </a:ext>
              <a:ext uri="{28A0092B-C50C-407E-A947-70E740481C1C}">
                <a14:useLocalDpi xmlns:a14="http://schemas.microsoft.com/office/drawing/2010/main" val="0"/>
              </a:ext>
            </a:extLst>
          </a:blip>
          <a:srcRect/>
          <a:stretch>
            <a:fillRect/>
          </a:stretch>
        </p:blipFill>
        <p:spPr bwMode="auto">
          <a:xfrm>
            <a:off x="683568" y="4797847"/>
            <a:ext cx="1202866" cy="1202866"/>
          </a:xfrm>
          <a:prstGeom prst="rect">
            <a:avLst/>
          </a:prstGeom>
          <a:noFill/>
          <a:ln w="2540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286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872" y="3623739"/>
            <a:ext cx="1755106" cy="1294037"/>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AutoShape 39"/>
          <p:cNvSpPr>
            <a:spLocks noChangeArrowheads="1"/>
          </p:cNvSpPr>
          <p:nvPr/>
        </p:nvSpPr>
        <p:spPr bwMode="gray">
          <a:xfrm>
            <a:off x="107504" y="415803"/>
            <a:ext cx="663614" cy="574571"/>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9" name="Text Box 45"/>
          <p:cNvSpPr txBox="1">
            <a:spLocks noChangeArrowheads="1"/>
          </p:cNvSpPr>
          <p:nvPr/>
        </p:nvSpPr>
        <p:spPr bwMode="gray">
          <a:xfrm>
            <a:off x="262304" y="4744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a:solidFill>
                  <a:schemeClr val="bg1"/>
                </a:solidFill>
                <a:ea typeface="宋体" charset="-122"/>
              </a:rPr>
              <a:t>2</a:t>
            </a:r>
          </a:p>
        </p:txBody>
      </p:sp>
    </p:spTree>
    <p:extLst>
      <p:ext uri="{BB962C8B-B14F-4D97-AF65-F5344CB8AC3E}">
        <p14:creationId xmlns:p14="http://schemas.microsoft.com/office/powerpoint/2010/main" val="2778640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a:t>
            </a:r>
            <a:r>
              <a:rPr lang="en-US" altLang="zh-CN" dirty="0" smtClean="0"/>
              <a:t>7</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System wide improvements</a:t>
            </a:r>
          </a:p>
        </p:txBody>
      </p:sp>
      <p:sp>
        <p:nvSpPr>
          <p:cNvPr id="5125" name="Rectangle 3"/>
          <p:cNvSpPr>
            <a:spLocks noGrp="1" noChangeArrowheads="1"/>
          </p:cNvSpPr>
          <p:nvPr>
            <p:ph type="body" idx="1"/>
          </p:nvPr>
        </p:nvSpPr>
        <p:spPr>
          <a:xfrm>
            <a:off x="4499992" y="1412776"/>
            <a:ext cx="4186808" cy="4759424"/>
          </a:xfrm>
        </p:spPr>
        <p:txBody>
          <a:bodyPr/>
          <a:lstStyle/>
          <a:p>
            <a:pPr indent="457200">
              <a:lnSpc>
                <a:spcPct val="115000"/>
              </a:lnSpc>
              <a:spcAft>
                <a:spcPts val="0"/>
              </a:spcAft>
            </a:pPr>
            <a:r>
              <a:rPr lang="en-US" sz="2400" dirty="0">
                <a:solidFill>
                  <a:schemeClr val="tx2"/>
                </a:solidFill>
                <a:ea typeface="Calibri"/>
                <a:cs typeface="Times New Roman"/>
              </a:rPr>
              <a:t>In 2007, the British Columbia Ministry of Health took strides to make system wide improvements. </a:t>
            </a:r>
            <a:endParaRPr lang="en-US" sz="2400" dirty="0" smtClean="0">
              <a:solidFill>
                <a:schemeClr val="tx2"/>
              </a:solidFill>
              <a:ea typeface="Calibri"/>
              <a:cs typeface="Times New Roman"/>
            </a:endParaRPr>
          </a:p>
          <a:p>
            <a:pPr indent="457200">
              <a:lnSpc>
                <a:spcPct val="115000"/>
              </a:lnSpc>
              <a:spcAft>
                <a:spcPts val="0"/>
              </a:spcAft>
            </a:pPr>
            <a:r>
              <a:rPr lang="en-US" sz="2400" dirty="0" smtClean="0">
                <a:solidFill>
                  <a:schemeClr val="tx2"/>
                </a:solidFill>
                <a:ea typeface="Calibri"/>
                <a:cs typeface="Times New Roman"/>
              </a:rPr>
              <a:t>Primary Care Charter</a:t>
            </a:r>
          </a:p>
          <a:p>
            <a:pPr indent="457200">
              <a:lnSpc>
                <a:spcPct val="115000"/>
              </a:lnSpc>
              <a:spcAft>
                <a:spcPts val="0"/>
              </a:spcAft>
            </a:pPr>
            <a:r>
              <a:rPr lang="en-US" sz="2400" dirty="0" smtClean="0">
                <a:solidFill>
                  <a:schemeClr val="tx2"/>
                </a:solidFill>
                <a:ea typeface="Calibri"/>
                <a:cs typeface="Times New Roman"/>
              </a:rPr>
              <a:t>Patients as Partners</a:t>
            </a:r>
          </a:p>
          <a:p>
            <a:pPr indent="457200">
              <a:lnSpc>
                <a:spcPct val="115000"/>
              </a:lnSpc>
              <a:spcAft>
                <a:spcPts val="0"/>
              </a:spcAft>
            </a:pPr>
            <a:endParaRPr lang="en-US" sz="2400" dirty="0" smtClean="0">
              <a:solidFill>
                <a:schemeClr val="tx2"/>
              </a:solidFill>
              <a:ea typeface="Calibri"/>
              <a:cs typeface="Times New Roman"/>
            </a:endParaRPr>
          </a:p>
          <a:p>
            <a:pPr marL="457200" lvl="1" indent="0" eaLnBrk="1" hangingPunct="1">
              <a:buFont typeface="Wingdings" pitchFamily="2" charset="2"/>
              <a:buNone/>
            </a:pPr>
            <a:endParaRPr lang="en-US" altLang="zh-CN" dirty="0" smtClean="0">
              <a:solidFill>
                <a:schemeClr val="tx2"/>
              </a:solidFill>
              <a:ea typeface="宋体" charset="-122"/>
            </a:endParaRPr>
          </a:p>
        </p:txBody>
      </p:sp>
      <p:sp>
        <p:nvSpPr>
          <p:cNvPr id="2" name="Rectangle 1"/>
          <p:cNvSpPr/>
          <p:nvPr/>
        </p:nvSpPr>
        <p:spPr>
          <a:xfrm>
            <a:off x="2238" y="6534834"/>
            <a:ext cx="7882130" cy="369332"/>
          </a:xfrm>
          <a:prstGeom prst="rect">
            <a:avLst/>
          </a:prstGeom>
        </p:spPr>
        <p:txBody>
          <a:bodyPr wrap="square">
            <a:spAutoFit/>
          </a:bodyPr>
          <a:lstStyle/>
          <a:p>
            <a:r>
              <a:rPr lang="en-CA" dirty="0" smtClean="0"/>
              <a:t>http://www.health.gov.bc.ca/library/publications/year/2007/phc_charter.pdf</a:t>
            </a:r>
            <a:endParaRPr lang="en-CA" dirty="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53378"/>
            <a:ext cx="3800470" cy="482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35"/>
          <p:cNvSpPr>
            <a:spLocks noChangeArrowheads="1"/>
          </p:cNvSpPr>
          <p:nvPr/>
        </p:nvSpPr>
        <p:spPr bwMode="gray">
          <a:xfrm>
            <a:off x="13894" y="345978"/>
            <a:ext cx="663614" cy="574571"/>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9" name="Text Box 45"/>
          <p:cNvSpPr txBox="1">
            <a:spLocks noChangeArrowheads="1"/>
          </p:cNvSpPr>
          <p:nvPr/>
        </p:nvSpPr>
        <p:spPr bwMode="gray">
          <a:xfrm>
            <a:off x="168694" y="4046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smtClean="0">
                <a:solidFill>
                  <a:schemeClr val="bg1"/>
                </a:solidFill>
                <a:ea typeface="宋体" charset="-122"/>
              </a:rPr>
              <a:t>3</a:t>
            </a:r>
            <a:endParaRPr lang="en-US" altLang="zh-CN" sz="2400" b="1" dirty="0">
              <a:solidFill>
                <a:schemeClr val="bg1"/>
              </a:solidFill>
              <a:ea typeface="宋体" charset="-122"/>
            </a:endParaRPr>
          </a:p>
        </p:txBody>
      </p:sp>
    </p:spTree>
    <p:extLst>
      <p:ext uri="{BB962C8B-B14F-4D97-AF65-F5344CB8AC3E}">
        <p14:creationId xmlns:p14="http://schemas.microsoft.com/office/powerpoint/2010/main" val="520143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75000"/>
                    </a14:imgEffect>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683568" y="1124744"/>
            <a:ext cx="8128178" cy="541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6" name="Footer Placeholder 5"/>
          <p:cNvSpPr>
            <a:spLocks noGrp="1"/>
          </p:cNvSpPr>
          <p:nvPr>
            <p:ph type="ftr" sz="quarter" idx="12"/>
          </p:nvPr>
        </p:nvSpPr>
        <p:spPr/>
        <p:txBody>
          <a:bodyPr/>
          <a:lstStyle/>
          <a:p>
            <a:pPr>
              <a:defRPr/>
            </a:pPr>
            <a:r>
              <a:rPr lang="en-US" altLang="zh-CN" dirty="0" smtClean="0"/>
              <a:t>Page 8</a:t>
            </a:r>
            <a:endParaRPr lang="en-US" altLang="zh-CN" dirty="0"/>
          </a:p>
        </p:txBody>
      </p:sp>
      <p:sp>
        <p:nvSpPr>
          <p:cNvPr id="5124" name="Rectangle 2"/>
          <p:cNvSpPr>
            <a:spLocks noGrp="1" noChangeArrowheads="1"/>
          </p:cNvSpPr>
          <p:nvPr>
            <p:ph type="title"/>
          </p:nvPr>
        </p:nvSpPr>
        <p:spPr/>
        <p:txBody>
          <a:bodyPr/>
          <a:lstStyle/>
          <a:p>
            <a:pPr eaLnBrk="1" hangingPunct="1"/>
            <a:r>
              <a:rPr lang="en-US" altLang="zh-CN" dirty="0" smtClean="0">
                <a:ea typeface="宋体" charset="-122"/>
              </a:rPr>
              <a:t>What is Patients as Partners?</a:t>
            </a:r>
          </a:p>
        </p:txBody>
      </p:sp>
      <p:sp>
        <p:nvSpPr>
          <p:cNvPr id="5125" name="Rectangle 3"/>
          <p:cNvSpPr>
            <a:spLocks noGrp="1" noChangeArrowheads="1"/>
          </p:cNvSpPr>
          <p:nvPr>
            <p:ph type="body" idx="1"/>
          </p:nvPr>
        </p:nvSpPr>
        <p:spPr>
          <a:xfrm>
            <a:off x="785257" y="2420888"/>
            <a:ext cx="7924800" cy="4800600"/>
          </a:xfrm>
        </p:spPr>
        <p:txBody>
          <a:bodyPr/>
          <a:lstStyle/>
          <a:p>
            <a:pPr indent="457200">
              <a:lnSpc>
                <a:spcPct val="115000"/>
              </a:lnSpc>
              <a:spcAft>
                <a:spcPts val="0"/>
              </a:spcAft>
            </a:pPr>
            <a:r>
              <a:rPr lang="en-US" sz="2400" b="1" dirty="0">
                <a:solidFill>
                  <a:schemeClr val="tx2"/>
                </a:solidFill>
                <a:ea typeface="Calibri"/>
                <a:cs typeface="Times New Roman"/>
              </a:rPr>
              <a:t>Patients as Partners is a Ministry of Health program and a philosophy that brings together patients, families, caregivers, healthcare providers, not-for-profits, non-governmental organizations, and universities to work together to include the patient voice, choice and representation in healthcare improvement. </a:t>
            </a:r>
            <a:endParaRPr lang="en-CA" sz="2400" b="1" dirty="0">
              <a:solidFill>
                <a:schemeClr val="tx2"/>
              </a:solidFill>
              <a:effectLst/>
              <a:latin typeface="Calibri"/>
              <a:ea typeface="Calibri"/>
              <a:cs typeface="Times New Roman"/>
            </a:endParaRPr>
          </a:p>
        </p:txBody>
      </p:sp>
      <p:sp>
        <p:nvSpPr>
          <p:cNvPr id="9" name="AutoShape 39"/>
          <p:cNvSpPr>
            <a:spLocks noChangeArrowheads="1"/>
          </p:cNvSpPr>
          <p:nvPr/>
        </p:nvSpPr>
        <p:spPr bwMode="gray">
          <a:xfrm>
            <a:off x="200636" y="340237"/>
            <a:ext cx="663614" cy="574571"/>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7" name="Text Box 59"/>
          <p:cNvSpPr txBox="1">
            <a:spLocks noChangeArrowheads="1"/>
          </p:cNvSpPr>
          <p:nvPr/>
        </p:nvSpPr>
        <p:spPr bwMode="gray">
          <a:xfrm>
            <a:off x="364160" y="398922"/>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a:solidFill>
                  <a:schemeClr val="bg1"/>
                </a:solidFill>
                <a:ea typeface="宋体" charset="-122"/>
              </a:rPr>
              <a:t>4</a:t>
            </a:r>
          </a:p>
        </p:txBody>
      </p:sp>
    </p:spTree>
    <p:extLst>
      <p:ext uri="{BB962C8B-B14F-4D97-AF65-F5344CB8AC3E}">
        <p14:creationId xmlns:p14="http://schemas.microsoft.com/office/powerpoint/2010/main" val="3675400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35"/>
          <p:cNvSpPr>
            <a:spLocks noChangeArrowheads="1"/>
          </p:cNvSpPr>
          <p:nvPr/>
        </p:nvSpPr>
        <p:spPr bwMode="gray">
          <a:xfrm>
            <a:off x="13893" y="349713"/>
            <a:ext cx="663614" cy="574571"/>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22" name="Date Placeholder 4"/>
          <p:cNvSpPr>
            <a:spLocks noGrp="1"/>
          </p:cNvSpPr>
          <p:nvPr>
            <p:ph type="dt"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dirty="0" smtClean="0">
                <a:solidFill>
                  <a:schemeClr val="bg1"/>
                </a:solidFill>
                <a:latin typeface="Verdana" pitchFamily="34" charset="0"/>
              </a:rPr>
              <a:t>November 2016</a:t>
            </a:r>
            <a:endParaRPr lang="en-US" altLang="zh-CN" dirty="0">
              <a:solidFill>
                <a:schemeClr val="bg1"/>
              </a:solidFill>
              <a:latin typeface="Verdana" pitchFamily="34" charset="0"/>
            </a:endParaRPr>
          </a:p>
        </p:txBody>
      </p:sp>
      <p:sp>
        <p:nvSpPr>
          <p:cNvPr id="23" name="Footer Placeholder 5"/>
          <p:cNvSpPr>
            <a:spLocks noGrp="1"/>
          </p:cNvSpPr>
          <p:nvPr>
            <p:ph type="ftr" sz="quarter" idx="12"/>
          </p:nvPr>
        </p:nvSpPr>
        <p:spPr/>
        <p:txBody>
          <a:bodyPr/>
          <a:lstStyle/>
          <a:p>
            <a:pPr>
              <a:defRPr/>
            </a:pPr>
            <a:r>
              <a:rPr lang="en-US" altLang="zh-CN" dirty="0" smtClean="0"/>
              <a:t>Page 9</a:t>
            </a:r>
            <a:endParaRPr lang="en-US" altLang="zh-CN" dirty="0"/>
          </a:p>
        </p:txBody>
      </p:sp>
      <p:sp>
        <p:nvSpPr>
          <p:cNvPr id="6148" name="Rectangle 2"/>
          <p:cNvSpPr>
            <a:spLocks noGrp="1" noChangeArrowheads="1"/>
          </p:cNvSpPr>
          <p:nvPr>
            <p:ph type="title"/>
          </p:nvPr>
        </p:nvSpPr>
        <p:spPr/>
        <p:txBody>
          <a:bodyPr/>
          <a:lstStyle/>
          <a:p>
            <a:pPr eaLnBrk="1" hangingPunct="1"/>
            <a:r>
              <a:rPr lang="en-US" altLang="zh-CN" sz="3600" dirty="0" smtClean="0">
                <a:ea typeface="宋体" charset="-122"/>
              </a:rPr>
              <a:t>IAP2 Approach</a:t>
            </a:r>
            <a:endParaRPr lang="en-US" altLang="zh-CN" sz="2000" dirty="0" smtClean="0">
              <a:ea typeface="宋体" charset="-122"/>
            </a:endParaRPr>
          </a:p>
        </p:txBody>
      </p:sp>
      <p:grpSp>
        <p:nvGrpSpPr>
          <p:cNvPr id="6149" name="Group 19"/>
          <p:cNvGrpSpPr>
            <a:grpSpLocks/>
          </p:cNvGrpSpPr>
          <p:nvPr/>
        </p:nvGrpSpPr>
        <p:grpSpPr bwMode="auto">
          <a:xfrm>
            <a:off x="1143000" y="3352800"/>
            <a:ext cx="2286000" cy="2667000"/>
            <a:chOff x="720" y="2112"/>
            <a:chExt cx="1440" cy="1680"/>
          </a:xfrm>
        </p:grpSpPr>
        <p:sp>
          <p:nvSpPr>
            <p:cNvPr id="6166" name="AutoShape 4"/>
            <p:cNvSpPr>
              <a:spLocks noChangeArrowheads="1"/>
            </p:cNvSpPr>
            <p:nvPr/>
          </p:nvSpPr>
          <p:spPr bwMode="auto">
            <a:xfrm>
              <a:off x="720" y="2112"/>
              <a:ext cx="1440" cy="16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CN" altLang="zh-CN">
                <a:latin typeface="Verdana" pitchFamily="34" charset="0"/>
                <a:ea typeface="宋体" charset="-122"/>
              </a:endParaRPr>
            </a:p>
          </p:txBody>
        </p:sp>
        <p:sp>
          <p:nvSpPr>
            <p:cNvPr id="6167" name="Text Box 5"/>
            <p:cNvSpPr txBox="1">
              <a:spLocks noChangeArrowheads="1"/>
            </p:cNvSpPr>
            <p:nvPr/>
          </p:nvSpPr>
          <p:spPr bwMode="auto">
            <a:xfrm>
              <a:off x="780" y="2238"/>
              <a:ext cx="128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zh-CN" sz="1400">
                <a:solidFill>
                  <a:srgbClr val="000000"/>
                </a:solidFill>
                <a:ea typeface="宋体" charset="-122"/>
              </a:endParaRPr>
            </a:p>
          </p:txBody>
        </p:sp>
      </p:grpSp>
      <p:sp>
        <p:nvSpPr>
          <p:cNvPr id="69638" name="Freeform 6"/>
          <p:cNvSpPr>
            <a:spLocks/>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defRPr/>
            </a:pPr>
            <a:endParaRPr lang="zh-CN" altLang="en-US"/>
          </a:p>
        </p:txBody>
      </p:sp>
      <p:grpSp>
        <p:nvGrpSpPr>
          <p:cNvPr id="6151" name="Group 22"/>
          <p:cNvGrpSpPr>
            <a:grpSpLocks/>
          </p:cNvGrpSpPr>
          <p:nvPr/>
        </p:nvGrpSpPr>
        <p:grpSpPr bwMode="auto">
          <a:xfrm>
            <a:off x="3048005" y="1628775"/>
            <a:ext cx="2998794" cy="1601788"/>
            <a:chOff x="1920" y="1026"/>
            <a:chExt cx="1889" cy="1009"/>
          </a:xfrm>
        </p:grpSpPr>
        <p:grpSp>
          <p:nvGrpSpPr>
            <p:cNvPr id="6157" name="Group 9"/>
            <p:cNvGrpSpPr>
              <a:grpSpLocks/>
            </p:cNvGrpSpPr>
            <p:nvPr/>
          </p:nvGrpSpPr>
          <p:grpSpPr bwMode="auto">
            <a:xfrm>
              <a:off x="1920" y="1026"/>
              <a:ext cx="1889" cy="1009"/>
              <a:chOff x="1997" y="1314"/>
              <a:chExt cx="1889" cy="1009"/>
            </a:xfrm>
          </p:grpSpPr>
          <p:grpSp>
            <p:nvGrpSpPr>
              <p:cNvPr id="6159" name="Group 10"/>
              <p:cNvGrpSpPr>
                <a:grpSpLocks/>
              </p:cNvGrpSpPr>
              <p:nvPr/>
            </p:nvGrpSpPr>
            <p:grpSpPr bwMode="auto">
              <a:xfrm>
                <a:off x="1997" y="1404"/>
                <a:ext cx="1889" cy="919"/>
                <a:chOff x="1973" y="1027"/>
                <a:chExt cx="1926" cy="937"/>
              </a:xfrm>
            </p:grpSpPr>
            <p:sp>
              <p:nvSpPr>
                <p:cNvPr id="69643"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9644"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69645"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9646"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9647"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69648"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grpSp>
        <p:sp>
          <p:nvSpPr>
            <p:cNvPr id="6158" name="Text Box 17"/>
            <p:cNvSpPr txBox="1">
              <a:spLocks noChangeArrowheads="1"/>
            </p:cNvSpPr>
            <p:nvPr/>
          </p:nvSpPr>
          <p:spPr bwMode="auto">
            <a:xfrm>
              <a:off x="2095" y="1087"/>
              <a:ext cx="1489"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smtClean="0">
                  <a:solidFill>
                    <a:srgbClr val="000000"/>
                  </a:solidFill>
                  <a:ea typeface="宋体" charset="-122"/>
                </a:rPr>
                <a:t>Goal</a:t>
              </a:r>
              <a:endParaRPr lang="en-US" altLang="zh-CN" sz="2400" b="1" dirty="0">
                <a:solidFill>
                  <a:srgbClr val="000000"/>
                </a:solidFill>
                <a:ea typeface="宋体" charset="-122"/>
              </a:endParaRPr>
            </a:p>
            <a:p>
              <a:pPr algn="ctr"/>
              <a:r>
                <a:rPr lang="en-US" altLang="zh-CN" sz="1400" b="1" dirty="0" smtClean="0">
                  <a:solidFill>
                    <a:srgbClr val="000000"/>
                  </a:solidFill>
                  <a:ea typeface="宋体" charset="-122"/>
                </a:rPr>
                <a:t>To Improve Health Care </a:t>
              </a:r>
            </a:p>
            <a:p>
              <a:pPr algn="ctr"/>
              <a:r>
                <a:rPr lang="en-US" altLang="zh-CN" sz="1400" b="1" dirty="0" smtClean="0">
                  <a:solidFill>
                    <a:srgbClr val="000000"/>
                  </a:solidFill>
                  <a:ea typeface="宋体" charset="-122"/>
                </a:rPr>
                <a:t>for all British Columbians</a:t>
              </a:r>
            </a:p>
            <a:p>
              <a:pPr algn="ctr"/>
              <a:r>
                <a:rPr lang="en-US" altLang="zh-CN" sz="1400" b="1" dirty="0" smtClean="0">
                  <a:solidFill>
                    <a:srgbClr val="000000"/>
                  </a:solidFill>
                  <a:ea typeface="宋体" charset="-122"/>
                </a:rPr>
                <a:t>Through Engagement</a:t>
              </a:r>
              <a:endParaRPr lang="en-US" altLang="zh-CN" sz="1400" b="1" dirty="0">
                <a:solidFill>
                  <a:srgbClr val="000000"/>
                </a:solidFill>
                <a:ea typeface="宋体" charset="-122"/>
              </a:endParaRPr>
            </a:p>
          </p:txBody>
        </p:sp>
      </p:grpSp>
      <p:sp>
        <p:nvSpPr>
          <p:cNvPr id="6152" name="AutoShape 7"/>
          <p:cNvSpPr>
            <a:spLocks noChangeAspect="1" noChangeArrowheads="1" noTextEdit="1"/>
          </p:cNvSpPr>
          <p:nvPr/>
        </p:nvSpPr>
        <p:spPr bwMode="gray">
          <a:xfrm flipH="1">
            <a:off x="4868863" y="32527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nvGrpSpPr>
          <p:cNvPr id="6153" name="Group 21"/>
          <p:cNvGrpSpPr>
            <a:grpSpLocks/>
          </p:cNvGrpSpPr>
          <p:nvPr/>
        </p:nvGrpSpPr>
        <p:grpSpPr bwMode="auto">
          <a:xfrm>
            <a:off x="5562600" y="3352800"/>
            <a:ext cx="2286000" cy="2667000"/>
            <a:chOff x="3504" y="2112"/>
            <a:chExt cx="1440" cy="1680"/>
          </a:xfrm>
        </p:grpSpPr>
        <p:sp>
          <p:nvSpPr>
            <p:cNvPr id="6155" name="AutoShape 3"/>
            <p:cNvSpPr>
              <a:spLocks noChangeArrowheads="1"/>
            </p:cNvSpPr>
            <p:nvPr/>
          </p:nvSpPr>
          <p:spPr bwMode="auto">
            <a:xfrm>
              <a:off x="3504" y="2112"/>
              <a:ext cx="1440" cy="16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CN" altLang="zh-CN">
                <a:latin typeface="Verdana" pitchFamily="34" charset="0"/>
                <a:ea typeface="宋体" charset="-122"/>
              </a:endParaRPr>
            </a:p>
          </p:txBody>
        </p:sp>
        <p:sp>
          <p:nvSpPr>
            <p:cNvPr id="6156" name="Text Box 18"/>
            <p:cNvSpPr txBox="1">
              <a:spLocks noChangeArrowheads="1"/>
            </p:cNvSpPr>
            <p:nvPr/>
          </p:nvSpPr>
          <p:spPr bwMode="auto">
            <a:xfrm>
              <a:off x="3648" y="2256"/>
              <a:ext cx="128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zh-CN" sz="1400">
                <a:solidFill>
                  <a:srgbClr val="000000"/>
                </a:solidFill>
                <a:ea typeface="宋体" charset="-122"/>
              </a:endParaRPr>
            </a:p>
          </p:txBody>
        </p:sp>
      </p:grpSp>
      <p:sp>
        <p:nvSpPr>
          <p:cNvPr id="69640" name="Freeform 8"/>
          <p:cNvSpPr>
            <a:spLocks/>
          </p:cNvSpPr>
          <p:nvPr/>
        </p:nvSpPr>
        <p:spPr bwMode="gray">
          <a:xfrm flipH="1">
            <a:off x="4875213" y="32559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defRPr/>
            </a:pPr>
            <a:endParaRPr lang="zh-CN" altLang="en-US"/>
          </a:p>
        </p:txBody>
      </p:sp>
      <p:sp>
        <p:nvSpPr>
          <p:cNvPr id="2" name="TextBox 1"/>
          <p:cNvSpPr txBox="1"/>
          <p:nvPr/>
        </p:nvSpPr>
        <p:spPr>
          <a:xfrm>
            <a:off x="1237225" y="3552825"/>
            <a:ext cx="1979315" cy="369332"/>
          </a:xfrm>
          <a:prstGeom prst="rect">
            <a:avLst/>
          </a:prstGeom>
          <a:noFill/>
        </p:spPr>
        <p:txBody>
          <a:bodyPr wrap="square" rtlCol="0">
            <a:spAutoFit/>
          </a:bodyPr>
          <a:lstStyle/>
          <a:p>
            <a:pPr marL="285750" indent="-285750">
              <a:buFont typeface="Arial" panose="020B0604020202020204" pitchFamily="34" charset="0"/>
              <a:buChar char="•"/>
            </a:pPr>
            <a:r>
              <a:rPr lang="en-CA" dirty="0" smtClean="0"/>
              <a:t>Nothing</a:t>
            </a:r>
            <a:endParaRPr lang="en-CA" dirty="0"/>
          </a:p>
        </p:txBody>
      </p:sp>
      <p:sp>
        <p:nvSpPr>
          <p:cNvPr id="26" name="TextBox 25"/>
          <p:cNvSpPr txBox="1"/>
          <p:nvPr/>
        </p:nvSpPr>
        <p:spPr>
          <a:xfrm>
            <a:off x="5757300" y="3676134"/>
            <a:ext cx="1979315" cy="2308324"/>
          </a:xfrm>
          <a:prstGeom prst="rect">
            <a:avLst/>
          </a:prstGeom>
          <a:noFill/>
        </p:spPr>
        <p:txBody>
          <a:bodyPr wrap="square" rtlCol="0">
            <a:spAutoFit/>
          </a:bodyPr>
          <a:lstStyle/>
          <a:p>
            <a:pPr marL="285750" indent="-285750">
              <a:buFont typeface="Arial" panose="020B0604020202020204" pitchFamily="34" charset="0"/>
              <a:buChar char="•"/>
            </a:pPr>
            <a:r>
              <a:rPr lang="en-CA" dirty="0" smtClean="0"/>
              <a:t>Policies</a:t>
            </a:r>
          </a:p>
          <a:p>
            <a:pPr marL="285750" indent="-285750">
              <a:buFont typeface="Arial" panose="020B0604020202020204" pitchFamily="34" charset="0"/>
              <a:buChar char="•"/>
            </a:pPr>
            <a:r>
              <a:rPr lang="en-CA" dirty="0" smtClean="0"/>
              <a:t>Leadership</a:t>
            </a:r>
          </a:p>
          <a:p>
            <a:pPr marL="285750" indent="-285750">
              <a:buFont typeface="Arial" panose="020B0604020202020204" pitchFamily="34" charset="0"/>
              <a:buChar char="•"/>
            </a:pPr>
            <a:r>
              <a:rPr lang="en-CA" dirty="0" smtClean="0"/>
              <a:t>Strategy</a:t>
            </a:r>
          </a:p>
          <a:p>
            <a:pPr marL="285750" indent="-285750">
              <a:buFont typeface="Arial" panose="020B0604020202020204" pitchFamily="34" charset="0"/>
              <a:buChar char="•"/>
            </a:pPr>
            <a:r>
              <a:rPr lang="en-CA" dirty="0" smtClean="0"/>
              <a:t>Collaboration</a:t>
            </a:r>
          </a:p>
          <a:p>
            <a:pPr marL="285750" indent="-285750">
              <a:buFont typeface="Arial" panose="020B0604020202020204" pitchFamily="34" charset="0"/>
              <a:buChar char="•"/>
            </a:pPr>
            <a:r>
              <a:rPr lang="en-CA" dirty="0" smtClean="0"/>
              <a:t>Funding</a:t>
            </a:r>
          </a:p>
          <a:p>
            <a:pPr marL="285750" indent="-285750">
              <a:buFont typeface="Arial" panose="020B0604020202020204" pitchFamily="34" charset="0"/>
              <a:buChar char="•"/>
            </a:pPr>
            <a:r>
              <a:rPr lang="en-CA" dirty="0" smtClean="0"/>
              <a:t>Training</a:t>
            </a:r>
          </a:p>
          <a:p>
            <a:pPr marL="285750" indent="-285750">
              <a:buFont typeface="Arial" panose="020B0604020202020204" pitchFamily="34" charset="0"/>
              <a:buChar char="•"/>
            </a:pPr>
            <a:r>
              <a:rPr lang="en-CA" dirty="0" smtClean="0"/>
              <a:t>Tools</a:t>
            </a:r>
          </a:p>
          <a:p>
            <a:pPr marL="285750" indent="-285750">
              <a:buFont typeface="Arial" panose="020B0604020202020204" pitchFamily="34" charset="0"/>
              <a:buChar char="•"/>
            </a:pPr>
            <a:endParaRPr lang="en-CA" dirty="0"/>
          </a:p>
        </p:txBody>
      </p:sp>
      <p:pic>
        <p:nvPicPr>
          <p:cNvPr id="616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336459"/>
            <a:ext cx="1467525" cy="184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Freeform 8"/>
          <p:cNvSpPr>
            <a:spLocks/>
          </p:cNvSpPr>
          <p:nvPr/>
        </p:nvSpPr>
        <p:spPr bwMode="gray">
          <a:xfrm flipH="1">
            <a:off x="1907704" y="1628775"/>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B050"/>
              </a:gs>
              <a:gs pos="100000">
                <a:schemeClr val="hlink">
                  <a:gamma/>
                  <a:tint val="31765"/>
                  <a:invGamma/>
                </a:schemeClr>
              </a:gs>
            </a:gsLst>
            <a:lin ang="0" scaled="1"/>
          </a:gradFill>
          <a:ln>
            <a:noFill/>
          </a:ln>
          <a:extLst/>
        </p:spPr>
        <p:txBody>
          <a:bodyPr/>
          <a:lstStyle/>
          <a:p>
            <a:pPr>
              <a:defRPr/>
            </a:pPr>
            <a:endParaRPr lang="zh-CN" altLang="en-US"/>
          </a:p>
        </p:txBody>
      </p:sp>
      <p:sp>
        <p:nvSpPr>
          <p:cNvPr id="28" name="Text Box 42"/>
          <p:cNvSpPr txBox="1">
            <a:spLocks noChangeArrowheads="1"/>
          </p:cNvSpPr>
          <p:nvPr/>
        </p:nvSpPr>
        <p:spPr bwMode="gray">
          <a:xfrm>
            <a:off x="168694" y="4046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b="1" dirty="0" smtClean="0">
                <a:solidFill>
                  <a:schemeClr val="bg1"/>
                </a:solidFill>
                <a:ea typeface="宋体" charset="-122"/>
              </a:rPr>
              <a:t>5</a:t>
            </a:r>
            <a:endParaRPr lang="en-US" altLang="zh-CN" sz="2400" b="1" dirty="0">
              <a:solidFill>
                <a:schemeClr val="bg1"/>
              </a:solidFill>
              <a:ea typeface="宋体"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dical10">
  <a:themeElements>
    <a:clrScheme name="Office Theme 3">
      <a:dk1>
        <a:srgbClr val="1D528D"/>
      </a:dk1>
      <a:lt1>
        <a:srgbClr val="FFFFFF"/>
      </a:lt1>
      <a:dk2>
        <a:srgbClr val="000000"/>
      </a:dk2>
      <a:lt2>
        <a:srgbClr val="DDDDDD"/>
      </a:lt2>
      <a:accent1>
        <a:srgbClr val="2B8A91"/>
      </a:accent1>
      <a:accent2>
        <a:srgbClr val="FF9900"/>
      </a:accent2>
      <a:accent3>
        <a:srgbClr val="FFFFFF"/>
      </a:accent3>
      <a:accent4>
        <a:srgbClr val="174578"/>
      </a:accent4>
      <a:accent5>
        <a:srgbClr val="ACC4C7"/>
      </a:accent5>
      <a:accent6>
        <a:srgbClr val="E78A00"/>
      </a:accent6>
      <a:hlink>
        <a:srgbClr val="9999FF"/>
      </a:hlink>
      <a:folHlink>
        <a:srgbClr val="969696"/>
      </a:folHlink>
    </a:clrScheme>
    <a:fontScheme name="Office Them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1D528D"/>
        </a:dk1>
        <a:lt1>
          <a:srgbClr val="FFFFFF"/>
        </a:lt1>
        <a:dk2>
          <a:srgbClr val="000000"/>
        </a:dk2>
        <a:lt2>
          <a:srgbClr val="DDDDDD"/>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Office Theme 2">
        <a:dk1>
          <a:srgbClr val="666699"/>
        </a:dk1>
        <a:lt1>
          <a:srgbClr val="FFFFFF"/>
        </a:lt1>
        <a:dk2>
          <a:srgbClr val="000000"/>
        </a:dk2>
        <a:lt2>
          <a:srgbClr val="DDDDDD"/>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1D528D"/>
        </a:dk1>
        <a:lt1>
          <a:srgbClr val="FFFFFF"/>
        </a:lt1>
        <a:dk2>
          <a:srgbClr val="000000"/>
        </a:dk2>
        <a:lt2>
          <a:srgbClr val="DDDDDD"/>
        </a:lt2>
        <a:accent1>
          <a:srgbClr val="2B8A91"/>
        </a:accent1>
        <a:accent2>
          <a:srgbClr val="FF9900"/>
        </a:accent2>
        <a:accent3>
          <a:srgbClr val="FFFFFF"/>
        </a:accent3>
        <a:accent4>
          <a:srgbClr val="174578"/>
        </a:accent4>
        <a:accent5>
          <a:srgbClr val="ACC4C7"/>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medical10</Template>
  <TotalTime>532</TotalTime>
  <Words>1668</Words>
  <Application>Microsoft Office PowerPoint</Application>
  <PresentationFormat>On-screen Show (4:3)</PresentationFormat>
  <Paragraphs>222</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medical10</vt:lpstr>
      <vt:lpstr>Image</vt:lpstr>
      <vt:lpstr>British Columbia  Ministry of Health</vt:lpstr>
      <vt:lpstr>Contents</vt:lpstr>
      <vt:lpstr>Contents</vt:lpstr>
      <vt:lpstr>British Columbia, Canada</vt:lpstr>
      <vt:lpstr>What is the Ministry of Health?</vt:lpstr>
      <vt:lpstr>What was the Problem?</vt:lpstr>
      <vt:lpstr>System wide improvements</vt:lpstr>
      <vt:lpstr>What is Patients as Partners?</vt:lpstr>
      <vt:lpstr>IAP2 Approach</vt:lpstr>
      <vt:lpstr>Policies</vt:lpstr>
      <vt:lpstr>Policies</vt:lpstr>
      <vt:lpstr>Policies</vt:lpstr>
      <vt:lpstr>Policies</vt:lpstr>
      <vt:lpstr>Training</vt:lpstr>
      <vt:lpstr>Collaboration</vt:lpstr>
      <vt:lpstr>Leadership and Capacity Building</vt:lpstr>
      <vt:lpstr>Leadership and Capacity Building</vt:lpstr>
      <vt:lpstr>Results</vt:lpstr>
      <vt:lpstr>Lessons Learned</vt:lpstr>
      <vt:lpstr>Questions?</vt:lpstr>
      <vt:lpstr>Questions?</vt:lpstr>
      <vt:lpstr>PowerPoint Presentation</vt:lpstr>
    </vt:vector>
  </TitlesOfParts>
  <Company>Province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Holms, Shannon HLTH:EX</dc:creator>
  <cp:lastModifiedBy>Holms, Shannon HLTH:EX</cp:lastModifiedBy>
  <cp:revision>46</cp:revision>
  <cp:lastPrinted>2016-11-08T18:10:07Z</cp:lastPrinted>
  <dcterms:created xsi:type="dcterms:W3CDTF">2016-11-05T00:34:27Z</dcterms:created>
  <dcterms:modified xsi:type="dcterms:W3CDTF">2016-11-08T20:02:40Z</dcterms:modified>
</cp:coreProperties>
</file>